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0" r:id="rId4"/>
    <p:sldId id="262" r:id="rId5"/>
    <p:sldId id="257" r:id="rId6"/>
    <p:sldId id="259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4E15-8F91-4E62-B9C4-1C23FF51CC06}" type="datetimeFigureOut">
              <a:rPr lang="it-IT" smtClean="0"/>
              <a:t>19/01/2014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CA3D-732F-40D9-A8F9-DD148AAF020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48431" y="1844824"/>
            <a:ext cx="75761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800000"/>
                </a:solidFill>
                <a:latin typeface="Garamond" pitchFamily="18" charset="0"/>
              </a:rPr>
              <a:t>IL NAUFRAGIO NEL DIRITTO ROMANO: </a:t>
            </a:r>
            <a:endParaRPr lang="it-IT" sz="2800" b="1" dirty="0" smtClean="0">
              <a:solidFill>
                <a:srgbClr val="800000"/>
              </a:solidFill>
              <a:latin typeface="Garamond" pitchFamily="18" charset="0"/>
            </a:endParaRPr>
          </a:p>
          <a:p>
            <a:pPr algn="ctr"/>
            <a:r>
              <a:rPr lang="it-IT" sz="2800" b="1" dirty="0" smtClean="0">
                <a:solidFill>
                  <a:srgbClr val="800000"/>
                </a:solidFill>
                <a:latin typeface="Garamond" pitchFamily="18" charset="0"/>
              </a:rPr>
              <a:t>PROBLEMI </a:t>
            </a:r>
            <a:r>
              <a:rPr lang="it-IT" sz="2800" b="1" dirty="0">
                <a:solidFill>
                  <a:srgbClr val="800000"/>
                </a:solidFill>
                <a:latin typeface="Garamond" pitchFamily="18" charset="0"/>
              </a:rPr>
              <a:t>GIURIDICI E </a:t>
            </a:r>
            <a:endParaRPr lang="it-IT" sz="2800" b="1" dirty="0" smtClean="0">
              <a:solidFill>
                <a:srgbClr val="800000"/>
              </a:solidFill>
              <a:latin typeface="Garamond" pitchFamily="18" charset="0"/>
            </a:endParaRPr>
          </a:p>
          <a:p>
            <a:pPr algn="ctr"/>
            <a:r>
              <a:rPr lang="it-IT" sz="2800" b="1" dirty="0" smtClean="0">
                <a:solidFill>
                  <a:srgbClr val="800000"/>
                </a:solidFill>
                <a:latin typeface="Garamond" pitchFamily="18" charset="0"/>
              </a:rPr>
              <a:t>TESTIMONIANZE </a:t>
            </a:r>
            <a:r>
              <a:rPr lang="it-IT" sz="2800" b="1" dirty="0">
                <a:solidFill>
                  <a:srgbClr val="800000"/>
                </a:solidFill>
                <a:latin typeface="Garamond" pitchFamily="18" charset="0"/>
              </a:rPr>
              <a:t>ARCHEOLOGICHE</a:t>
            </a:r>
          </a:p>
          <a:p>
            <a:r>
              <a:rPr lang="it-IT" sz="2800" b="1" dirty="0">
                <a:solidFill>
                  <a:srgbClr val="800000"/>
                </a:solidFill>
                <a:latin typeface="Garamond" pitchFamily="18" charset="0"/>
              </a:rPr>
              <a:t> </a:t>
            </a:r>
          </a:p>
          <a:p>
            <a:pPr algn="ctr"/>
            <a:r>
              <a:rPr lang="it-IT" sz="2800" b="1" dirty="0" smtClean="0">
                <a:solidFill>
                  <a:srgbClr val="800000"/>
                </a:solidFill>
                <a:latin typeface="Garamond" pitchFamily="18" charset="0"/>
              </a:rPr>
              <a:t>Giardini </a:t>
            </a:r>
            <a:r>
              <a:rPr lang="it-IT" sz="2800" b="1" dirty="0" err="1" smtClean="0">
                <a:solidFill>
                  <a:srgbClr val="800000"/>
                </a:solidFill>
                <a:latin typeface="Garamond" pitchFamily="18" charset="0"/>
              </a:rPr>
              <a:t>Naxos</a:t>
            </a:r>
            <a:r>
              <a:rPr lang="it-IT" sz="2800" b="1" dirty="0" smtClean="0">
                <a:solidFill>
                  <a:srgbClr val="800000"/>
                </a:solidFill>
                <a:latin typeface="Garamond" pitchFamily="18" charset="0"/>
              </a:rPr>
              <a:t>, </a:t>
            </a:r>
          </a:p>
          <a:p>
            <a:pPr algn="ctr"/>
            <a:r>
              <a:rPr lang="it-IT" sz="2800" b="1" dirty="0" smtClean="0">
                <a:solidFill>
                  <a:srgbClr val="800000"/>
                </a:solidFill>
                <a:latin typeface="Garamond" pitchFamily="18" charset="0"/>
              </a:rPr>
              <a:t>22 </a:t>
            </a:r>
            <a:r>
              <a:rPr lang="it-IT" sz="2800" b="1" dirty="0">
                <a:solidFill>
                  <a:srgbClr val="800000"/>
                </a:solidFill>
                <a:latin typeface="Garamond" pitchFamily="18" charset="0"/>
              </a:rPr>
              <a:t>ottobre 1994 </a:t>
            </a:r>
            <a:r>
              <a:rPr lang="it-IT" sz="2800" b="1" dirty="0" smtClean="0">
                <a:solidFill>
                  <a:srgbClr val="800000"/>
                </a:solidFill>
                <a:latin typeface="Garamond" pitchFamily="18" charset="0"/>
              </a:rPr>
              <a:t> </a:t>
            </a:r>
            <a:endParaRPr lang="it-IT" sz="2800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monet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3581400"/>
            <a:ext cx="4464050" cy="305911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5" name="Picture 1028" descr="monete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09550"/>
            <a:ext cx="4191000" cy="32194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8436" name="Text Box 1031"/>
          <p:cNvSpPr txBox="1">
            <a:spLocks noChangeArrowheads="1"/>
          </p:cNvSpPr>
          <p:nvPr/>
        </p:nvSpPr>
        <p:spPr bwMode="auto">
          <a:xfrm>
            <a:off x="973188" y="3581400"/>
            <a:ext cx="25303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A10E03"/>
                </a:solidFill>
                <a:latin typeface="Garamond" pitchFamily="18" charset="0"/>
              </a:rPr>
              <a:t>Tesoretti nel piede del </a:t>
            </a:r>
          </a:p>
          <a:p>
            <a:pPr algn="ctr"/>
            <a:r>
              <a:rPr lang="it-IT" b="1" dirty="0">
                <a:solidFill>
                  <a:srgbClr val="A10E03"/>
                </a:solidFill>
                <a:latin typeface="Garamond" pitchFamily="18" charset="0"/>
              </a:rPr>
              <a:t>timone di navi moderne</a:t>
            </a:r>
          </a:p>
          <a:p>
            <a:pPr algn="ctr"/>
            <a:r>
              <a:rPr lang="it-IT" b="1" dirty="0">
                <a:solidFill>
                  <a:srgbClr val="A10E03"/>
                </a:solidFill>
                <a:latin typeface="Garamond" pitchFamily="18" charset="0"/>
              </a:rPr>
              <a:t>(disegno E. </a:t>
            </a:r>
            <a:r>
              <a:rPr lang="it-IT" b="1" dirty="0" err="1">
                <a:solidFill>
                  <a:srgbClr val="A10E03"/>
                </a:solidFill>
                <a:latin typeface="Garamond" pitchFamily="18" charset="0"/>
              </a:rPr>
              <a:t>Riccardi</a:t>
            </a:r>
            <a:r>
              <a:rPr lang="it-IT" b="1" dirty="0">
                <a:solidFill>
                  <a:srgbClr val="A10E03"/>
                </a:solidFill>
                <a:latin typeface="Garamond" pitchFamily="18" charset="0"/>
              </a:rPr>
              <a:t>).</a:t>
            </a:r>
          </a:p>
          <a:p>
            <a:pPr algn="ctr"/>
            <a:endParaRPr lang="it-IT" dirty="0">
              <a:solidFill>
                <a:srgbClr val="A10E03"/>
              </a:solidFill>
            </a:endParaRPr>
          </a:p>
        </p:txBody>
      </p:sp>
      <p:sp>
        <p:nvSpPr>
          <p:cNvPr id="18437" name="Rectangle 1032"/>
          <p:cNvSpPr>
            <a:spLocks noChangeArrowheads="1"/>
          </p:cNvSpPr>
          <p:nvPr/>
        </p:nvSpPr>
        <p:spPr bwMode="auto">
          <a:xfrm>
            <a:off x="228600" y="5410200"/>
            <a:ext cx="434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Paghe di militari del periodo </a:t>
            </a:r>
          </a:p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dell’anarchia militare </a:t>
            </a:r>
          </a:p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(III sec. d.C.). </a:t>
            </a:r>
          </a:p>
        </p:txBody>
      </p:sp>
      <p:pic>
        <p:nvPicPr>
          <p:cNvPr id="18438" name="Picture 1034" descr="Senza titolo-1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9538" y="152400"/>
            <a:ext cx="2379662" cy="3200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439" name="Text Box 1036"/>
          <p:cNvSpPr txBox="1">
            <a:spLocks noChangeArrowheads="1"/>
          </p:cNvSpPr>
          <p:nvPr/>
        </p:nvSpPr>
        <p:spPr bwMode="auto">
          <a:xfrm>
            <a:off x="4699646" y="990600"/>
            <a:ext cx="14750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Anello d’oro </a:t>
            </a:r>
          </a:p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Dal relitto di</a:t>
            </a:r>
          </a:p>
          <a:p>
            <a:pPr algn="ctr"/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Cap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Camarat</a:t>
            </a:r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(50 a.C.)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asellaDiTesto 1"/>
          <p:cNvSpPr txBox="1">
            <a:spLocks noChangeArrowheads="1"/>
          </p:cNvSpPr>
          <p:nvPr/>
        </p:nvSpPr>
        <p:spPr bwMode="auto">
          <a:xfrm>
            <a:off x="2268538" y="1085850"/>
            <a:ext cx="1798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760A02"/>
                </a:solidFill>
                <a:latin typeface="Garamond" pitchFamily="18" charset="0"/>
              </a:rPr>
              <a:t>Il trasporto </a:t>
            </a:r>
            <a:r>
              <a:rPr lang="it-IT" b="1" dirty="0" smtClean="0">
                <a:solidFill>
                  <a:srgbClr val="760A02"/>
                </a:solidFill>
                <a:latin typeface="Garamond" pitchFamily="18" charset="0"/>
              </a:rPr>
              <a:t>in </a:t>
            </a:r>
            <a:r>
              <a:rPr lang="it-IT" b="1" i="1" dirty="0" err="1">
                <a:solidFill>
                  <a:srgbClr val="760A02"/>
                </a:solidFill>
                <a:latin typeface="Garamond" pitchFamily="18" charset="0"/>
              </a:rPr>
              <a:t>dolia</a:t>
            </a:r>
            <a:endParaRPr lang="it-IT" b="1" dirty="0">
              <a:solidFill>
                <a:srgbClr val="760A02"/>
              </a:solidFill>
              <a:latin typeface="Garamond" pitchFamily="18" charset="0"/>
            </a:endParaRPr>
          </a:p>
        </p:txBody>
      </p:sp>
      <p:pic>
        <p:nvPicPr>
          <p:cNvPr id="82947" name="Immagine 2" descr="Diano marina Fotomosaic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3357563"/>
            <a:ext cx="5184775" cy="2870200"/>
          </a:xfrm>
          <a:prstGeom prst="rect">
            <a:avLst/>
          </a:prstGeom>
          <a:noFill/>
          <a:ln w="19050">
            <a:solidFill>
              <a:srgbClr val="760A02"/>
            </a:solidFill>
            <a:miter lim="800000"/>
            <a:headEnd/>
            <a:tailEnd/>
          </a:ln>
        </p:spPr>
      </p:pic>
      <p:pic>
        <p:nvPicPr>
          <p:cNvPr id="82948" name="Immagine 3" descr="Nave a dolia di Diano Marina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44450"/>
            <a:ext cx="4968875" cy="2892425"/>
          </a:xfrm>
          <a:prstGeom prst="rect">
            <a:avLst/>
          </a:prstGeom>
          <a:noFill/>
          <a:ln w="19050">
            <a:solidFill>
              <a:srgbClr val="760A02"/>
            </a:solidFill>
            <a:miter lim="800000"/>
            <a:headEnd/>
            <a:tailEnd/>
          </a:ln>
        </p:spPr>
      </p:pic>
      <p:sp>
        <p:nvSpPr>
          <p:cNvPr id="82949" name="CasellaDiTesto 4"/>
          <p:cNvSpPr txBox="1">
            <a:spLocks noChangeArrowheads="1"/>
          </p:cNvSpPr>
          <p:nvPr/>
        </p:nvSpPr>
        <p:spPr bwMode="auto">
          <a:xfrm>
            <a:off x="539750" y="6280150"/>
            <a:ext cx="3786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Diano marina (Imperia)    - 40 m.</a:t>
            </a:r>
          </a:p>
        </p:txBody>
      </p:sp>
      <p:sp>
        <p:nvSpPr>
          <p:cNvPr id="82950" name="CasellaDiTesto 5"/>
          <p:cNvSpPr txBox="1">
            <a:spLocks noChangeArrowheads="1"/>
          </p:cNvSpPr>
          <p:nvPr/>
        </p:nvSpPr>
        <p:spPr bwMode="auto">
          <a:xfrm>
            <a:off x="2555875" y="2205038"/>
            <a:ext cx="1441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1" dirty="0">
                <a:solidFill>
                  <a:srgbClr val="800000"/>
                </a:solidFill>
                <a:latin typeface="Garamond" pitchFamily="18" charset="0"/>
              </a:rPr>
              <a:t>Capacità da </a:t>
            </a:r>
          </a:p>
          <a:p>
            <a:r>
              <a:rPr lang="it-IT" sz="1800" b="1" dirty="0">
                <a:solidFill>
                  <a:srgbClr val="800000"/>
                </a:solidFill>
                <a:latin typeface="Garamond" pitchFamily="18" charset="0"/>
              </a:rPr>
              <a:t>1200 a 3000 l.</a:t>
            </a:r>
          </a:p>
        </p:txBody>
      </p:sp>
      <p:sp>
        <p:nvSpPr>
          <p:cNvPr id="82951" name="CasellaDiTesto 6"/>
          <p:cNvSpPr txBox="1">
            <a:spLocks noChangeArrowheads="1"/>
          </p:cNvSpPr>
          <p:nvPr/>
        </p:nvSpPr>
        <p:spPr bwMode="auto">
          <a:xfrm>
            <a:off x="5508625" y="2924175"/>
            <a:ext cx="3563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760A02"/>
                </a:solidFill>
                <a:latin typeface="Garamond" pitchFamily="18" charset="0"/>
              </a:rPr>
              <a:t>Bassorilievo da </a:t>
            </a:r>
            <a:r>
              <a:rPr lang="it-IT" b="1" dirty="0" err="1">
                <a:solidFill>
                  <a:srgbClr val="760A02"/>
                </a:solidFill>
                <a:latin typeface="Garamond" pitchFamily="18" charset="0"/>
              </a:rPr>
              <a:t>Utica</a:t>
            </a:r>
            <a:r>
              <a:rPr lang="it-IT" b="1" dirty="0">
                <a:solidFill>
                  <a:srgbClr val="760A02"/>
                </a:solidFill>
                <a:latin typeface="Garamond" pitchFamily="18" charset="0"/>
              </a:rPr>
              <a:t>.</a:t>
            </a:r>
          </a:p>
          <a:p>
            <a:r>
              <a:rPr lang="it-IT" b="1" dirty="0">
                <a:solidFill>
                  <a:srgbClr val="760A02"/>
                </a:solidFill>
                <a:latin typeface="Garamond" pitchFamily="18" charset="0"/>
              </a:rPr>
              <a:t>200 d.C. </a:t>
            </a:r>
          </a:p>
        </p:txBody>
      </p:sp>
      <p:pic>
        <p:nvPicPr>
          <p:cNvPr id="82952" name="Immagine 7" descr="diano_dolia1.jpg"/>
          <p:cNvPicPr>
            <a:picLocks noChangeAspect="1"/>
          </p:cNvPicPr>
          <p:nvPr/>
        </p:nvPicPr>
        <p:blipFill>
          <a:blip r:embed="rId4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107950" y="80963"/>
            <a:ext cx="2160588" cy="2867025"/>
          </a:xfrm>
          <a:prstGeom prst="rect">
            <a:avLst/>
          </a:prstGeom>
          <a:noFill/>
          <a:ln w="19050">
            <a:solidFill>
              <a:srgbClr val="760A02"/>
            </a:solidFill>
            <a:miter lim="800000"/>
            <a:headEnd/>
            <a:tailEnd/>
          </a:ln>
        </p:spPr>
      </p:pic>
      <p:pic>
        <p:nvPicPr>
          <p:cNvPr id="82953" name="Immagine 8" descr="giraglia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1138" y="4292600"/>
            <a:ext cx="3786187" cy="25209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2954" name="CasellaDiTesto 4"/>
          <p:cNvSpPr txBox="1">
            <a:spLocks noChangeArrowheads="1"/>
          </p:cNvSpPr>
          <p:nvPr/>
        </p:nvSpPr>
        <p:spPr bwMode="auto">
          <a:xfrm>
            <a:off x="5580063" y="3892550"/>
            <a:ext cx="35430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 err="1">
                <a:solidFill>
                  <a:srgbClr val="800000"/>
                </a:solidFill>
                <a:latin typeface="Garamond" pitchFamily="18" charset="0"/>
              </a:rPr>
              <a:t>Giraglia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 (Corsica, 2007) - 34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anfore1s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625" y="4386263"/>
            <a:ext cx="3559175" cy="23955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3851275" y="0"/>
            <a:ext cx="25209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Il trasporto nei </a:t>
            </a:r>
            <a:r>
              <a:rPr lang="it-IT" sz="1800" b="1" i="1" dirty="0" err="1">
                <a:solidFill>
                  <a:srgbClr val="760A02"/>
                </a:solidFill>
                <a:latin typeface="Garamond" pitchFamily="18" charset="0"/>
              </a:rPr>
              <a:t>dolia</a:t>
            </a:r>
            <a:r>
              <a:rPr lang="it-IT" sz="1800" b="1" i="1" dirty="0">
                <a:solidFill>
                  <a:srgbClr val="760A02"/>
                </a:solidFill>
                <a:latin typeface="Garamond" pitchFamily="18" charset="0"/>
              </a:rPr>
              <a:t> </a:t>
            </a:r>
          </a:p>
          <a:p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dei </a:t>
            </a:r>
            <a:r>
              <a:rPr lang="it-IT" sz="1800" b="1" i="1" dirty="0" err="1">
                <a:solidFill>
                  <a:srgbClr val="760A02"/>
                </a:solidFill>
                <a:latin typeface="Garamond" pitchFamily="18" charset="0"/>
              </a:rPr>
              <a:t>Piranii</a:t>
            </a:r>
            <a:r>
              <a:rPr lang="it-IT" sz="1800" b="1" i="1" dirty="0">
                <a:solidFill>
                  <a:srgbClr val="760A02"/>
                </a:solidFill>
                <a:latin typeface="Garamond" pitchFamily="18" charset="0"/>
              </a:rPr>
              <a:t> 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di </a:t>
            </a:r>
            <a:r>
              <a:rPr lang="it-IT" sz="1800" b="1" dirty="0" err="1">
                <a:solidFill>
                  <a:srgbClr val="760A02"/>
                </a:solidFill>
                <a:latin typeface="Garamond" pitchFamily="18" charset="0"/>
              </a:rPr>
              <a:t>Minturno</a:t>
            </a:r>
            <a:r>
              <a:rPr lang="it-IT" sz="1800" b="1" i="1" dirty="0">
                <a:solidFill>
                  <a:srgbClr val="760A02"/>
                </a:solidFill>
                <a:latin typeface="Garamond" pitchFamily="18" charset="0"/>
              </a:rPr>
              <a:t>.</a:t>
            </a:r>
          </a:p>
          <a:p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[Ladispoli, Diano, </a:t>
            </a:r>
            <a:r>
              <a:rPr lang="it-IT" sz="1800" b="1" dirty="0" err="1">
                <a:solidFill>
                  <a:srgbClr val="760A02"/>
                </a:solidFill>
                <a:latin typeface="Garamond" pitchFamily="18" charset="0"/>
              </a:rPr>
              <a:t>Grand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 </a:t>
            </a:r>
            <a:r>
              <a:rPr lang="it-IT" sz="1800" b="1" dirty="0" err="1">
                <a:solidFill>
                  <a:srgbClr val="760A02"/>
                </a:solidFill>
                <a:latin typeface="Garamond" pitchFamily="18" charset="0"/>
              </a:rPr>
              <a:t>Ribaud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 D, </a:t>
            </a:r>
            <a:r>
              <a:rPr lang="it-IT" sz="1800" b="1" dirty="0" err="1">
                <a:solidFill>
                  <a:srgbClr val="760A02"/>
                </a:solidFill>
                <a:latin typeface="Garamond" pitchFamily="18" charset="0"/>
              </a:rPr>
              <a:t>Giraglia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 2 (Corsica), </a:t>
            </a:r>
            <a:r>
              <a:rPr lang="it-IT" sz="1800" b="1" dirty="0" err="1">
                <a:solidFill>
                  <a:srgbClr val="760A02"/>
                </a:solidFill>
                <a:latin typeface="Garamond" pitchFamily="18" charset="0"/>
              </a:rPr>
              <a:t>Ventotene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, Nasuto (Elba), S. Giorgio (Civitavecchia), </a:t>
            </a:r>
            <a:r>
              <a:rPr lang="it-IT" sz="1800" b="1" dirty="0" err="1">
                <a:solidFill>
                  <a:srgbClr val="760A02"/>
                </a:solidFill>
                <a:latin typeface="Garamond" pitchFamily="18" charset="0"/>
              </a:rPr>
              <a:t>Ile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 </a:t>
            </a:r>
            <a:r>
              <a:rPr lang="it-IT" sz="1800" b="1" dirty="0" err="1">
                <a:solidFill>
                  <a:srgbClr val="760A02"/>
                </a:solidFill>
                <a:latin typeface="Garamond" pitchFamily="18" charset="0"/>
              </a:rPr>
              <a:t>Rousse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 (</a:t>
            </a:r>
            <a:r>
              <a:rPr lang="it-IT" sz="1800" b="1" dirty="0" err="1">
                <a:solidFill>
                  <a:srgbClr val="760A02"/>
                </a:solidFill>
                <a:latin typeface="Garamond" pitchFamily="18" charset="0"/>
              </a:rPr>
              <a:t>Corsica…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)]. </a:t>
            </a:r>
          </a:p>
          <a:p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I/II sec. d.C.</a:t>
            </a:r>
          </a:p>
        </p:txBody>
      </p:sp>
      <p:sp>
        <p:nvSpPr>
          <p:cNvPr id="83972" name="Rectangle 6"/>
          <p:cNvSpPr>
            <a:spLocks noChangeArrowheads="1"/>
          </p:cNvSpPr>
          <p:nvPr/>
        </p:nvSpPr>
        <p:spPr bwMode="auto">
          <a:xfrm>
            <a:off x="107950" y="3089275"/>
            <a:ext cx="1800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Relitto dei </a:t>
            </a:r>
          </a:p>
          <a:p>
            <a:r>
              <a:rPr lang="it-IT" sz="1800" b="1" i="1" dirty="0" err="1">
                <a:solidFill>
                  <a:srgbClr val="760A02"/>
                </a:solidFill>
                <a:latin typeface="Garamond" pitchFamily="18" charset="0"/>
              </a:rPr>
              <a:t>dolia</a:t>
            </a:r>
            <a:r>
              <a:rPr lang="it-IT" sz="1800" b="1" i="1" dirty="0">
                <a:solidFill>
                  <a:srgbClr val="760A02"/>
                </a:solidFill>
                <a:latin typeface="Garamond" pitchFamily="18" charset="0"/>
              </a:rPr>
              <a:t>  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di </a:t>
            </a:r>
          </a:p>
          <a:p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Diano Marina.</a:t>
            </a:r>
          </a:p>
        </p:txBody>
      </p:sp>
      <p:sp>
        <p:nvSpPr>
          <p:cNvPr id="83973" name="Rectangle 8"/>
          <p:cNvSpPr>
            <a:spLocks noChangeArrowheads="1"/>
          </p:cNvSpPr>
          <p:nvPr/>
        </p:nvSpPr>
        <p:spPr bwMode="auto">
          <a:xfrm>
            <a:off x="3995738" y="5348288"/>
            <a:ext cx="14398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Museo di Palermo. </a:t>
            </a:r>
            <a:r>
              <a:rPr lang="it-IT" sz="1800" b="1" i="1" dirty="0" err="1">
                <a:solidFill>
                  <a:srgbClr val="760A02"/>
                </a:solidFill>
                <a:latin typeface="Garamond" pitchFamily="18" charset="0"/>
              </a:rPr>
              <a:t>Dolium</a:t>
            </a:r>
            <a:r>
              <a:rPr lang="it-IT" sz="1800" b="1" i="1" dirty="0">
                <a:solidFill>
                  <a:srgbClr val="760A02"/>
                </a:solidFill>
                <a:latin typeface="Garamond" pitchFamily="18" charset="0"/>
              </a:rPr>
              <a:t> 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con tracce di pece.</a:t>
            </a:r>
          </a:p>
        </p:txBody>
      </p:sp>
      <p:sp>
        <p:nvSpPr>
          <p:cNvPr id="83974" name="Text Box 9"/>
          <p:cNvSpPr txBox="1">
            <a:spLocks noChangeArrowheads="1"/>
          </p:cNvSpPr>
          <p:nvPr/>
        </p:nvSpPr>
        <p:spPr bwMode="auto">
          <a:xfrm>
            <a:off x="487583" y="5861050"/>
            <a:ext cx="3309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1800" b="1" i="1" dirty="0" err="1">
                <a:solidFill>
                  <a:srgbClr val="760A02"/>
                </a:solidFill>
                <a:latin typeface="Garamond" pitchFamily="18" charset="0"/>
              </a:rPr>
              <a:t>Caudicaria</a:t>
            </a:r>
            <a:r>
              <a:rPr lang="it-IT" sz="1800" b="1" i="1" dirty="0">
                <a:solidFill>
                  <a:srgbClr val="760A02"/>
                </a:solidFill>
                <a:latin typeface="Garamond" pitchFamily="18" charset="0"/>
              </a:rPr>
              <a:t> </a:t>
            </a:r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 romana con botti e</a:t>
            </a:r>
          </a:p>
          <a:p>
            <a:pPr algn="ctr"/>
            <a:r>
              <a:rPr lang="it-IT" sz="1800" b="1" dirty="0">
                <a:solidFill>
                  <a:srgbClr val="760A02"/>
                </a:solidFill>
                <a:latin typeface="Garamond" pitchFamily="18" charset="0"/>
              </a:rPr>
              <a:t>fiaschi impagliati. I/II sec. d.C.</a:t>
            </a:r>
          </a:p>
        </p:txBody>
      </p:sp>
      <p:pic>
        <p:nvPicPr>
          <p:cNvPr id="83975" name="Picture 10" descr="Sen titolo-2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463" y="4076700"/>
            <a:ext cx="4140200" cy="165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3976" name="Picture 11" descr="dianodoli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25" y="44450"/>
            <a:ext cx="3743325" cy="2838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3977" name="Picture 12" descr="diano_dolia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35713" y="44450"/>
            <a:ext cx="2773362" cy="2052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3978" name="Picture 13" descr="diano_dolia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325" y="2205038"/>
            <a:ext cx="2808288" cy="20780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3979" name="Picture 1032" descr="capodanno 2009 006"/>
          <p:cNvPicPr>
            <a:picLocks noChangeAspect="1" noChangeArrowheads="1"/>
          </p:cNvPicPr>
          <p:nvPr/>
        </p:nvPicPr>
        <p:blipFill>
          <a:blip r:embed="rId7" cstate="screen">
            <a:lum bright="6000" contrast="18000"/>
          </a:blip>
          <a:srcRect/>
          <a:stretch>
            <a:fillRect/>
          </a:stretch>
        </p:blipFill>
        <p:spPr bwMode="auto">
          <a:xfrm>
            <a:off x="3492500" y="2997200"/>
            <a:ext cx="2592388" cy="949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3980" name="Text Box 1033"/>
          <p:cNvSpPr txBox="1">
            <a:spLocks noChangeArrowheads="1"/>
          </p:cNvSpPr>
          <p:nvPr/>
        </p:nvSpPr>
        <p:spPr bwMode="auto">
          <a:xfrm>
            <a:off x="1476438" y="2997200"/>
            <a:ext cx="1930337" cy="584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it-IT" sz="1600" b="1" i="1" dirty="0">
                <a:solidFill>
                  <a:srgbClr val="760A02"/>
                </a:solidFill>
                <a:latin typeface="Garamond" pitchFamily="18" charset="0"/>
              </a:rPr>
              <a:t>C. </a:t>
            </a:r>
            <a:r>
              <a:rPr lang="it-IT" sz="1600" b="1" i="1" dirty="0" err="1">
                <a:solidFill>
                  <a:srgbClr val="760A02"/>
                </a:solidFill>
                <a:latin typeface="Garamond" pitchFamily="18" charset="0"/>
              </a:rPr>
              <a:t>Piranus</a:t>
            </a:r>
            <a:endParaRPr lang="it-IT" sz="1600" b="1" i="1" dirty="0">
              <a:solidFill>
                <a:srgbClr val="760A02"/>
              </a:solidFill>
              <a:latin typeface="Garamond" pitchFamily="18" charset="0"/>
            </a:endParaRPr>
          </a:p>
          <a:p>
            <a:pPr algn="r"/>
            <a:r>
              <a:rPr lang="it-IT" sz="1600" b="1" i="1" dirty="0" err="1">
                <a:solidFill>
                  <a:srgbClr val="760A02"/>
                </a:solidFill>
                <a:latin typeface="Garamond" pitchFamily="18" charset="0"/>
              </a:rPr>
              <a:t>Philom</a:t>
            </a:r>
            <a:r>
              <a:rPr lang="it-IT" sz="1600" b="1" i="1" dirty="0">
                <a:solidFill>
                  <a:srgbClr val="760A02"/>
                </a:solidFill>
                <a:latin typeface="Garamond" pitchFamily="18" charset="0"/>
              </a:rPr>
              <a:t>(u)</a:t>
            </a:r>
            <a:r>
              <a:rPr lang="it-IT" sz="1600" b="1" i="1" dirty="0" err="1">
                <a:solidFill>
                  <a:srgbClr val="760A02"/>
                </a:solidFill>
                <a:latin typeface="Garamond" pitchFamily="18" charset="0"/>
              </a:rPr>
              <a:t>sus</a:t>
            </a:r>
            <a:r>
              <a:rPr lang="it-IT" sz="1600" b="1" i="1" dirty="0">
                <a:solidFill>
                  <a:srgbClr val="760A02"/>
                </a:solidFill>
                <a:latin typeface="Garamond" pitchFamily="18" charset="0"/>
              </a:rPr>
              <a:t> f(</a:t>
            </a:r>
            <a:r>
              <a:rPr lang="it-IT" sz="1600" b="1" i="1" dirty="0" err="1">
                <a:solidFill>
                  <a:srgbClr val="760A02"/>
                </a:solidFill>
                <a:latin typeface="Garamond" pitchFamily="18" charset="0"/>
              </a:rPr>
              <a:t>ecit</a:t>
            </a:r>
            <a:r>
              <a:rPr lang="it-IT" sz="1600" b="1" i="1" dirty="0">
                <a:solidFill>
                  <a:srgbClr val="760A02"/>
                </a:solidFill>
                <a:latin typeface="Garamond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enza titolo-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44450"/>
            <a:ext cx="4895850" cy="46577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70659" name="Picture 3" descr="Senza titolo-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0113" y="4735513"/>
            <a:ext cx="3384550" cy="2078037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70660" name="Picture 4" descr="Senza titolo-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825" y="3919538"/>
            <a:ext cx="4006850" cy="267811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70661" name="Picture 5" descr="Senza titolo-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08588" y="115888"/>
            <a:ext cx="3827462" cy="3411537"/>
          </a:xfrm>
          <a:prstGeom prst="rect">
            <a:avLst/>
          </a:prstGeom>
          <a:noFill/>
          <a:ln w="1905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ull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12888" y="44450"/>
            <a:ext cx="7523162" cy="396398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500563" y="5081588"/>
            <a:ext cx="43647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i="1" dirty="0" err="1">
                <a:solidFill>
                  <a:srgbClr val="800000"/>
                </a:solidFill>
                <a:latin typeface="Garamond" pitchFamily="18" charset="0"/>
              </a:rPr>
              <a:t>Bullae</a:t>
            </a:r>
            <a:r>
              <a:rPr lang="it-IT" sz="3200" b="1" dirty="0">
                <a:solidFill>
                  <a:srgbClr val="800000"/>
                </a:solidFill>
                <a:latin typeface="Garamond" pitchFamily="18" charset="0"/>
              </a:rPr>
              <a:t> e </a:t>
            </a:r>
            <a:r>
              <a:rPr lang="it-IT" sz="3200" b="1" i="1" dirty="0" err="1">
                <a:solidFill>
                  <a:srgbClr val="800000"/>
                </a:solidFill>
                <a:latin typeface="Garamond" pitchFamily="18" charset="0"/>
              </a:rPr>
              <a:t>calculi</a:t>
            </a:r>
            <a:r>
              <a:rPr lang="it-IT" sz="3200" b="1" i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3200" b="1" dirty="0">
                <a:solidFill>
                  <a:srgbClr val="800000"/>
                </a:solidFill>
                <a:latin typeface="Garamond" pitchFamily="18" charset="0"/>
              </a:rPr>
              <a:t>(</a:t>
            </a:r>
            <a:r>
              <a:rPr lang="it-IT" sz="3200" b="1" dirty="0" err="1">
                <a:solidFill>
                  <a:srgbClr val="800000"/>
                </a:solidFill>
                <a:latin typeface="Garamond" pitchFamily="18" charset="0"/>
              </a:rPr>
              <a:t>tokens</a:t>
            </a:r>
            <a:r>
              <a:rPr lang="it-IT" sz="3200" b="1" dirty="0">
                <a:solidFill>
                  <a:srgbClr val="800000"/>
                </a:solidFill>
                <a:latin typeface="Garamond" pitchFamily="18" charset="0"/>
              </a:rPr>
              <a:t>)</a:t>
            </a:r>
            <a:endParaRPr lang="it-IT" sz="3200" b="1" i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69636" name="Picture 4" descr="tokens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9350" y="115888"/>
            <a:ext cx="2735263" cy="22526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9637" name="Picture 5" descr="Senza titolo-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950" y="4127500"/>
            <a:ext cx="3816350" cy="26447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enza titolo-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44450"/>
            <a:ext cx="3171825" cy="27606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71683" name="Picture 3" descr="Senza titolo-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43650" y="115888"/>
            <a:ext cx="2692400" cy="40513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71684" name="Picture 4" descr="Senza titolo-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8450" y="4475163"/>
            <a:ext cx="2171700" cy="21939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71685" name="Picture 5" descr="Senza titolo-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950" y="3990975"/>
            <a:ext cx="6048375" cy="282257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71686" name="Picture 6" descr="Senza titolo-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4238" y="76200"/>
            <a:ext cx="2803525" cy="3713163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6951" y="3014663"/>
            <a:ext cx="3316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Tavolette e </a:t>
            </a:r>
            <a:r>
              <a:rPr lang="it-IT" sz="2000" b="1" i="1" dirty="0" err="1">
                <a:solidFill>
                  <a:srgbClr val="800000"/>
                </a:solidFill>
                <a:latin typeface="Garamond" pitchFamily="18" charset="0"/>
              </a:rPr>
              <a:t>bullae</a:t>
            </a:r>
            <a:r>
              <a:rPr lang="it-IT" sz="2000" b="1" i="1" dirty="0">
                <a:solidFill>
                  <a:srgbClr val="800000"/>
                </a:solidFill>
                <a:latin typeface="Garamond" pitchFamily="18" charset="0"/>
              </a:rPr>
              <a:t> </a:t>
            </a:r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con </a:t>
            </a:r>
            <a:r>
              <a:rPr lang="it-IT" sz="2000" b="1" i="1" dirty="0" err="1">
                <a:solidFill>
                  <a:srgbClr val="800000"/>
                </a:solidFill>
                <a:latin typeface="Garamond" pitchFamily="18" charset="0"/>
              </a:rPr>
              <a:t>tokens</a:t>
            </a:r>
            <a:endParaRPr lang="it-IT" sz="2000" b="1" i="1" dirty="0">
              <a:solidFill>
                <a:srgbClr val="800000"/>
              </a:solidFill>
              <a:latin typeface="Garamond" pitchFamily="18" charset="0"/>
            </a:endParaRPr>
          </a:p>
          <a:p>
            <a:pPr algn="ctr"/>
            <a:r>
              <a:rPr lang="it-IT" sz="2000" b="1" dirty="0">
                <a:solidFill>
                  <a:srgbClr val="800000"/>
                </a:solidFill>
                <a:latin typeface="Garamond" pitchFamily="18" charset="0"/>
              </a:rPr>
              <a:t>incastonati.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14800" y="3633788"/>
            <a:ext cx="4953000" cy="31480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6563" name="Picture 17" descr="4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5088"/>
            <a:ext cx="4953000" cy="37528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6564" name="Text Box 18"/>
          <p:cNvSpPr txBox="1">
            <a:spLocks noChangeArrowheads="1"/>
          </p:cNvSpPr>
          <p:nvPr/>
        </p:nvSpPr>
        <p:spPr bwMode="auto">
          <a:xfrm>
            <a:off x="5705475" y="1173163"/>
            <a:ext cx="2501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A10E03"/>
                </a:solidFill>
              </a:rPr>
              <a:t>Roma. </a:t>
            </a:r>
            <a:r>
              <a:rPr lang="it-IT" i="1">
                <a:solidFill>
                  <a:srgbClr val="A10E03"/>
                </a:solidFill>
              </a:rPr>
              <a:t>Symbolon</a:t>
            </a:r>
            <a:r>
              <a:rPr lang="it-IT">
                <a:solidFill>
                  <a:srgbClr val="A10E03"/>
                </a:solidFill>
              </a:rPr>
              <a:t>.</a:t>
            </a:r>
          </a:p>
          <a:p>
            <a:pPr algn="ctr"/>
            <a:r>
              <a:rPr lang="it-IT">
                <a:solidFill>
                  <a:srgbClr val="A10E03"/>
                </a:solidFill>
              </a:rPr>
              <a:t>VII/VI sec. a.C.</a:t>
            </a:r>
            <a:r>
              <a:rPr lang="it-IT">
                <a:solidFill>
                  <a:srgbClr val="800000"/>
                </a:solidFill>
              </a:rPr>
              <a:t>  </a:t>
            </a:r>
          </a:p>
        </p:txBody>
      </p:sp>
      <p:sp>
        <p:nvSpPr>
          <p:cNvPr id="66565" name="Text Box 19"/>
          <p:cNvSpPr txBox="1">
            <a:spLocks noChangeArrowheads="1"/>
          </p:cNvSpPr>
          <p:nvPr/>
        </p:nvSpPr>
        <p:spPr bwMode="auto">
          <a:xfrm>
            <a:off x="49213" y="4968875"/>
            <a:ext cx="401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</a:rPr>
              <a:t>Iscrizione etrusca retrograda:</a:t>
            </a:r>
          </a:p>
          <a:p>
            <a:pPr algn="ctr"/>
            <a:r>
              <a:rPr lang="it-IT">
                <a:solidFill>
                  <a:schemeClr val="bg1"/>
                </a:solidFill>
              </a:rPr>
              <a:t>“</a:t>
            </a:r>
            <a:r>
              <a:rPr lang="it-IT" i="1">
                <a:solidFill>
                  <a:schemeClr val="bg1"/>
                </a:solidFill>
              </a:rPr>
              <a:t>Araz Silqetenas Spurianas</a:t>
            </a:r>
            <a:r>
              <a:rPr lang="it-IT">
                <a:solidFill>
                  <a:schemeClr val="bg1"/>
                </a:solidFill>
              </a:rPr>
              <a:t>”.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4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6800" y="2663825"/>
            <a:ext cx="4038600" cy="3957638"/>
          </a:xfrm>
          <a:prstGeom prst="rect">
            <a:avLst/>
          </a:prstGeom>
          <a:noFill/>
          <a:ln w="9525">
            <a:solidFill>
              <a:srgbClr val="680000"/>
            </a:solidFill>
            <a:miter lim="800000"/>
            <a:headEnd/>
            <a:tailEnd/>
          </a:ln>
        </p:spPr>
      </p:pic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5427599" y="381000"/>
            <a:ext cx="27052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A10E03"/>
                </a:solidFill>
                <a:latin typeface="Garamond" pitchFamily="18" charset="0"/>
              </a:rPr>
              <a:t>Anello d’oro spezzato dal </a:t>
            </a:r>
          </a:p>
          <a:p>
            <a:pPr algn="ctr"/>
            <a:r>
              <a:rPr lang="it-IT" b="1" dirty="0">
                <a:solidFill>
                  <a:srgbClr val="A10E03"/>
                </a:solidFill>
                <a:latin typeface="Garamond" pitchFamily="18" charset="0"/>
              </a:rPr>
              <a:t>relitto di </a:t>
            </a:r>
            <a:r>
              <a:rPr lang="it-IT" b="1" dirty="0" err="1">
                <a:solidFill>
                  <a:srgbClr val="A10E03"/>
                </a:solidFill>
                <a:latin typeface="Garamond" pitchFamily="18" charset="0"/>
              </a:rPr>
              <a:t>Ulu</a:t>
            </a:r>
            <a:r>
              <a:rPr lang="it-IT" b="1" dirty="0">
                <a:solidFill>
                  <a:srgbClr val="A10E03"/>
                </a:solidFill>
                <a:latin typeface="Garamond" pitchFamily="18" charset="0"/>
              </a:rPr>
              <a:t> </a:t>
            </a:r>
            <a:r>
              <a:rPr lang="it-IT" b="1" dirty="0" err="1">
                <a:solidFill>
                  <a:srgbClr val="A10E03"/>
                </a:solidFill>
                <a:latin typeface="Garamond" pitchFamily="18" charset="0"/>
              </a:rPr>
              <a:t>Burun</a:t>
            </a:r>
            <a:r>
              <a:rPr lang="it-IT" b="1" dirty="0">
                <a:solidFill>
                  <a:srgbClr val="A10E03"/>
                </a:solidFill>
                <a:latin typeface="Garamond" pitchFamily="18" charset="0"/>
              </a:rPr>
              <a:t>. </a:t>
            </a:r>
          </a:p>
          <a:p>
            <a:pPr algn="ctr"/>
            <a:r>
              <a:rPr lang="it-IT" b="1" dirty="0">
                <a:solidFill>
                  <a:srgbClr val="A10E03"/>
                </a:solidFill>
                <a:latin typeface="Garamond" pitchFamily="18" charset="0"/>
              </a:rPr>
              <a:t>XIV sec. a.C.</a:t>
            </a:r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1329239" y="5638800"/>
            <a:ext cx="2253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Tessere di ospitalità. </a:t>
            </a:r>
          </a:p>
          <a:p>
            <a:pPr algn="ct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II sec a. C.</a:t>
            </a:r>
          </a:p>
        </p:txBody>
      </p:sp>
      <p:pic>
        <p:nvPicPr>
          <p:cNvPr id="68613" name="Picture 6" descr="ulu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32656"/>
            <a:ext cx="4321175" cy="3833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iens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855010"/>
            <a:ext cx="5112568" cy="379812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flipV="1">
            <a:off x="2699792" y="2204864"/>
            <a:ext cx="2232248" cy="57606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67544" y="2636912"/>
            <a:ext cx="22529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Ramaglia interposta</a:t>
            </a:r>
          </a:p>
          <a:p>
            <a:pPr algn="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f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ra lo scafo e il carico</a:t>
            </a:r>
          </a:p>
          <a:p>
            <a:pPr algn="r"/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d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ella stiva nel relitto </a:t>
            </a:r>
          </a:p>
          <a:p>
            <a:pPr algn="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della </a:t>
            </a:r>
            <a:r>
              <a:rPr lang="it-IT" b="1" dirty="0" err="1" smtClean="0">
                <a:solidFill>
                  <a:srgbClr val="800000"/>
                </a:solidFill>
                <a:latin typeface="Garamond" pitchFamily="18" charset="0"/>
              </a:rPr>
              <a:t>Madrague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 </a:t>
            </a:r>
          </a:p>
          <a:p>
            <a:pPr algn="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de </a:t>
            </a:r>
            <a:r>
              <a:rPr lang="it-IT" b="1" dirty="0" err="1" smtClean="0">
                <a:solidFill>
                  <a:srgbClr val="800000"/>
                </a:solidFill>
                <a:latin typeface="Garamond" pitchFamily="18" charset="0"/>
              </a:rPr>
              <a:t>Giens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 (Francia).</a:t>
            </a:r>
          </a:p>
          <a:p>
            <a:pPr algn="r"/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I sec. 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a</a:t>
            </a:r>
            <a:r>
              <a:rPr lang="it-IT" b="1" dirty="0" smtClean="0">
                <a:solidFill>
                  <a:srgbClr val="800000"/>
                </a:solidFill>
                <a:latin typeface="Garamond" pitchFamily="18" charset="0"/>
              </a:rPr>
              <a:t>.C.</a:t>
            </a:r>
          </a:p>
          <a:p>
            <a:pPr algn="r"/>
            <a:endParaRPr lang="it-IT" b="1" dirty="0">
              <a:solidFill>
                <a:srgbClr val="800000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Cauno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52400"/>
            <a:ext cx="3365500" cy="3962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4339" name="Picture 1027" descr="Cauno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119063"/>
            <a:ext cx="3810000" cy="193833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4340" name="Picture 1028" descr="Cauno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81200" y="4648200"/>
            <a:ext cx="7086600" cy="21034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4341" name="Rectangle 1030" descr="Stampati"/>
          <p:cNvSpPr>
            <a:spLocks noChangeArrowheads="1"/>
          </p:cNvSpPr>
          <p:nvPr/>
        </p:nvSpPr>
        <p:spPr bwMode="auto">
          <a:xfrm>
            <a:off x="3657600" y="2209800"/>
            <a:ext cx="5410200" cy="2320925"/>
          </a:xfrm>
          <a:prstGeom prst="rect">
            <a:avLst/>
          </a:prstGeom>
          <a:blipFill dpi="0" rotWithShape="0">
            <a:blip r:embed="rId5" cstate="screen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60000"/>
              </a:spcBef>
            </a:pP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E 18 – F 4: </a:t>
            </a:r>
            <a:r>
              <a:rPr lang="it-IT" b="1" dirty="0" err="1">
                <a:latin typeface="Garamond" pitchFamily="18" charset="0"/>
              </a:rPr>
              <a:t>…</a:t>
            </a:r>
            <a:r>
              <a:rPr lang="it-IT" b="1" i="1" dirty="0" err="1">
                <a:latin typeface="Garamond" pitchFamily="18" charset="0"/>
              </a:rPr>
              <a:t>Nulla</a:t>
            </a:r>
            <a:r>
              <a:rPr lang="it-IT" b="1" i="1" dirty="0">
                <a:latin typeface="Garamond" pitchFamily="18" charset="0"/>
              </a:rPr>
              <a:t> sarà riscosso per tutte le imbarcazioni straniere che ripiegano o cercano rifugio o svernano o trasformano qualcosa o restaurano qualche parte o sostituiscono qualcosa o anche parte delle restanti attrezzature dell’imbarcazione che sono inutilizzabili o per le cose a loro mancanti delle quali potrebbero ciascuno di loro avere (bisogno) … o in allestimento per la navigazione o per alcuna scialuppa </a:t>
            </a:r>
            <a:r>
              <a:rPr lang="it-IT" b="1" i="1" dirty="0" err="1">
                <a:latin typeface="Garamond" pitchFamily="18" charset="0"/>
              </a:rPr>
              <a:t>costruita…</a:t>
            </a:r>
            <a:endParaRPr lang="it-IT" b="1" i="1" dirty="0">
              <a:latin typeface="Garamond" pitchFamily="18" charset="0"/>
            </a:endParaRPr>
          </a:p>
        </p:txBody>
      </p:sp>
      <p:sp>
        <p:nvSpPr>
          <p:cNvPr id="14342" name="Text Box 1031"/>
          <p:cNvSpPr txBox="1">
            <a:spLocks noChangeArrowheads="1"/>
          </p:cNvSpPr>
          <p:nvPr/>
        </p:nvSpPr>
        <p:spPr bwMode="auto">
          <a:xfrm>
            <a:off x="228600" y="4267200"/>
            <a:ext cx="1752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Ufficio doganale a </a:t>
            </a:r>
            <a:r>
              <a:rPr lang="it-IT" b="1" dirty="0" err="1">
                <a:solidFill>
                  <a:srgbClr val="800000"/>
                </a:solidFill>
                <a:latin typeface="Garamond" pitchFamily="18" charset="0"/>
              </a:rPr>
              <a:t>Cauno</a:t>
            </a:r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, </a:t>
            </a:r>
          </a:p>
          <a:p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piccolo</a:t>
            </a:r>
          </a:p>
          <a:p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porto commerciale rodio. </a:t>
            </a:r>
          </a:p>
          <a:p>
            <a:r>
              <a:rPr lang="it-IT" b="1" dirty="0">
                <a:solidFill>
                  <a:srgbClr val="800000"/>
                </a:solidFill>
                <a:latin typeface="Garamond" pitchFamily="18" charset="0"/>
              </a:rPr>
              <a:t>I sec.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6" descr="monete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59250" y="3444875"/>
            <a:ext cx="4876800" cy="3368675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pic>
        <p:nvPicPr>
          <p:cNvPr id="17411" name="Picture 1027" descr="monete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8275" y="228600"/>
            <a:ext cx="3794125" cy="4191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4472594" y="866775"/>
            <a:ext cx="41818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A10E03"/>
                </a:solidFill>
                <a:latin typeface="Garamond" pitchFamily="18" charset="0"/>
              </a:rPr>
              <a:t>Moneta votiva nella scassa</a:t>
            </a:r>
          </a:p>
          <a:p>
            <a:pPr algn="ctr"/>
            <a:r>
              <a:rPr lang="it-IT" sz="2800" b="1" dirty="0">
                <a:solidFill>
                  <a:srgbClr val="A10E03"/>
                </a:solidFill>
                <a:latin typeface="Garamond" pitchFamily="18" charset="0"/>
              </a:rPr>
              <a:t>dell’albero</a:t>
            </a:r>
          </a:p>
          <a:p>
            <a:pPr algn="ctr"/>
            <a:r>
              <a:rPr lang="it-IT" sz="2800" b="1" dirty="0">
                <a:solidFill>
                  <a:srgbClr val="A10E03"/>
                </a:solidFill>
                <a:latin typeface="Garamond" pitchFamily="18" charset="0"/>
              </a:rPr>
              <a:t>(disegno E. </a:t>
            </a:r>
            <a:r>
              <a:rPr lang="it-IT" sz="2800" b="1" dirty="0" err="1">
                <a:solidFill>
                  <a:srgbClr val="A10E03"/>
                </a:solidFill>
                <a:latin typeface="Garamond" pitchFamily="18" charset="0"/>
              </a:rPr>
              <a:t>Riccardi</a:t>
            </a:r>
            <a:r>
              <a:rPr lang="it-IT" sz="2800" b="1" dirty="0">
                <a:solidFill>
                  <a:srgbClr val="A10E03"/>
                </a:solidFill>
                <a:latin typeface="Garamond" pitchFamily="18" charset="0"/>
              </a:rPr>
              <a:t>).</a:t>
            </a:r>
          </a:p>
          <a:p>
            <a:pPr algn="ctr"/>
            <a:endParaRPr lang="it-IT" sz="2800" b="1" dirty="0">
              <a:solidFill>
                <a:srgbClr val="A10E03"/>
              </a:solidFill>
              <a:latin typeface="Garamond" pitchFamily="18" charset="0"/>
            </a:endParaRPr>
          </a:p>
        </p:txBody>
      </p:sp>
      <p:sp>
        <p:nvSpPr>
          <p:cNvPr id="17413" name="Rectangle 1030"/>
          <p:cNvSpPr>
            <a:spLocks noChangeArrowheads="1"/>
          </p:cNvSpPr>
          <p:nvPr/>
        </p:nvSpPr>
        <p:spPr bwMode="auto">
          <a:xfrm>
            <a:off x="381000" y="5073650"/>
            <a:ext cx="327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rgbClr val="800000"/>
                </a:solidFill>
                <a:latin typeface="Garamond" pitchFamily="18" charset="0"/>
              </a:rPr>
              <a:t>Tesoretti tra madieri</a:t>
            </a:r>
          </a:p>
          <a:p>
            <a:pPr algn="ctr"/>
            <a:r>
              <a:rPr lang="it-IT" sz="2800" b="1" dirty="0">
                <a:solidFill>
                  <a:srgbClr val="800000"/>
                </a:solidFill>
                <a:latin typeface="Garamond" pitchFamily="18" charset="0"/>
              </a:rPr>
              <a:t> e fasciame.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351</Words>
  <Application>Microsoft Office PowerPoint</Application>
  <PresentationFormat>Presentazione su schermo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Purpura</dc:creator>
  <cp:lastModifiedBy>Purpura</cp:lastModifiedBy>
  <cp:revision>6</cp:revision>
  <dcterms:created xsi:type="dcterms:W3CDTF">2014-01-19T15:37:38Z</dcterms:created>
  <dcterms:modified xsi:type="dcterms:W3CDTF">2014-01-19T16:36:18Z</dcterms:modified>
</cp:coreProperties>
</file>