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1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52372FD-7790-4DB7-8C86-189F47F0B78B}" type="datetimeFigureOut">
              <a:rPr lang="it-IT" smtClean="0"/>
              <a:pPr/>
              <a:t>22/01/2014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82A43B-44D7-4E41-9563-226B081855AD}"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52372FD-7790-4DB7-8C86-189F47F0B78B}" type="datetimeFigureOut">
              <a:rPr lang="it-IT" smtClean="0"/>
              <a:pPr/>
              <a:t>22/01/2014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82A43B-44D7-4E41-9563-226B081855A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52372FD-7790-4DB7-8C86-189F47F0B78B}" type="datetimeFigureOut">
              <a:rPr lang="it-IT" smtClean="0"/>
              <a:pPr/>
              <a:t>22/01/2014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82A43B-44D7-4E41-9563-226B081855A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52372FD-7790-4DB7-8C86-189F47F0B78B}" type="datetimeFigureOut">
              <a:rPr lang="it-IT" smtClean="0"/>
              <a:pPr/>
              <a:t>22/01/2014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82A43B-44D7-4E41-9563-226B081855A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52372FD-7790-4DB7-8C86-189F47F0B78B}" type="datetimeFigureOut">
              <a:rPr lang="it-IT" smtClean="0"/>
              <a:pPr/>
              <a:t>22/01/2014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82A43B-44D7-4E41-9563-226B081855AD}"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52372FD-7790-4DB7-8C86-189F47F0B78B}" type="datetimeFigureOut">
              <a:rPr lang="it-IT" smtClean="0"/>
              <a:pPr/>
              <a:t>22/01/2014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82A43B-44D7-4E41-9563-226B081855A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52372FD-7790-4DB7-8C86-189F47F0B78B}" type="datetimeFigureOut">
              <a:rPr lang="it-IT" smtClean="0"/>
              <a:pPr/>
              <a:t>22/01/2014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082A43B-44D7-4E41-9563-226B081855A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52372FD-7790-4DB7-8C86-189F47F0B78B}" type="datetimeFigureOut">
              <a:rPr lang="it-IT" smtClean="0"/>
              <a:pPr/>
              <a:t>22/01/2014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082A43B-44D7-4E41-9563-226B081855A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52372FD-7790-4DB7-8C86-189F47F0B78B}" type="datetimeFigureOut">
              <a:rPr lang="it-IT" smtClean="0"/>
              <a:pPr/>
              <a:t>22/01/2014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082A43B-44D7-4E41-9563-226B081855A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52372FD-7790-4DB7-8C86-189F47F0B78B}" type="datetimeFigureOut">
              <a:rPr lang="it-IT" smtClean="0"/>
              <a:pPr/>
              <a:t>22/01/2014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82A43B-44D7-4E41-9563-226B081855A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52372FD-7790-4DB7-8C86-189F47F0B78B}" type="datetimeFigureOut">
              <a:rPr lang="it-IT" smtClean="0"/>
              <a:pPr/>
              <a:t>22/01/2014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82A43B-44D7-4E41-9563-226B081855AD}"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2372FD-7790-4DB7-8C86-189F47F0B78B}" type="datetimeFigureOut">
              <a:rPr lang="it-IT" smtClean="0"/>
              <a:pPr/>
              <a:t>22/01/2014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82A43B-44D7-4E41-9563-226B081855A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archaeogate2001\subacquea\pubblic\purpura\54\img\1.jpg"/>
          <p:cNvPicPr>
            <a:picLocks noChangeAspect="1" noChangeArrowheads="1"/>
          </p:cNvPicPr>
          <p:nvPr/>
        </p:nvPicPr>
        <p:blipFill>
          <a:blip r:embed="rId2" cstate="screen"/>
          <a:srcRect/>
          <a:stretch>
            <a:fillRect/>
          </a:stretch>
        </p:blipFill>
        <p:spPr bwMode="auto">
          <a:xfrm>
            <a:off x="2051720" y="891530"/>
            <a:ext cx="5048250" cy="3257550"/>
          </a:xfrm>
          <a:prstGeom prst="rect">
            <a:avLst/>
          </a:prstGeom>
          <a:noFill/>
          <a:ln w="28575">
            <a:solidFill>
              <a:schemeClr val="bg1"/>
            </a:solidFill>
          </a:ln>
        </p:spPr>
      </p:pic>
      <p:sp>
        <p:nvSpPr>
          <p:cNvPr id="16" name="Rettangolo 15"/>
          <p:cNvSpPr/>
          <p:nvPr/>
        </p:nvSpPr>
        <p:spPr>
          <a:xfrm>
            <a:off x="2411760" y="4365104"/>
            <a:ext cx="4572000" cy="1477328"/>
          </a:xfrm>
          <a:prstGeom prst="rect">
            <a:avLst/>
          </a:prstGeom>
        </p:spPr>
        <p:txBody>
          <a:bodyPr>
            <a:spAutoFit/>
          </a:bodyPr>
          <a:lstStyle/>
          <a:p>
            <a:pPr algn="ctr"/>
            <a:r>
              <a:rPr lang="it-IT" b="1" dirty="0" smtClean="0">
                <a:solidFill>
                  <a:schemeClr val="tx1">
                    <a:lumMod val="85000"/>
                    <a:lumOff val="15000"/>
                  </a:schemeClr>
                </a:solidFill>
                <a:latin typeface="Garamond" pitchFamily="18" charset="0"/>
              </a:rPr>
              <a:t>I primi reperti recuperati </a:t>
            </a:r>
            <a:r>
              <a:rPr lang="it-IT" b="1" dirty="0" smtClean="0">
                <a:solidFill>
                  <a:schemeClr val="tx1">
                    <a:lumMod val="85000"/>
                    <a:lumOff val="15000"/>
                  </a:schemeClr>
                </a:solidFill>
                <a:latin typeface="Garamond" pitchFamily="18" charset="0"/>
              </a:rPr>
              <a:t>dal </a:t>
            </a:r>
            <a:r>
              <a:rPr lang="it-IT" b="1" dirty="0" smtClean="0">
                <a:solidFill>
                  <a:schemeClr val="tx1">
                    <a:lumMod val="85000"/>
                    <a:lumOff val="15000"/>
                  </a:schemeClr>
                </a:solidFill>
                <a:latin typeface="Garamond" pitchFamily="18" charset="0"/>
              </a:rPr>
              <a:t>relitto di </a:t>
            </a:r>
            <a:r>
              <a:rPr lang="it-IT" b="1" dirty="0" err="1" smtClean="0">
                <a:solidFill>
                  <a:schemeClr val="tx1">
                    <a:lumMod val="85000"/>
                    <a:lumOff val="15000"/>
                  </a:schemeClr>
                </a:solidFill>
                <a:latin typeface="Garamond" pitchFamily="18" charset="0"/>
              </a:rPr>
              <a:t>Capistello</a:t>
            </a:r>
            <a:r>
              <a:rPr lang="it-IT" b="1" dirty="0" smtClean="0">
                <a:solidFill>
                  <a:schemeClr val="tx1">
                    <a:lumMod val="85000"/>
                    <a:lumOff val="15000"/>
                  </a:schemeClr>
                </a:solidFill>
                <a:latin typeface="Garamond" pitchFamily="18" charset="0"/>
              </a:rPr>
              <a:t>: coppe e piatti a vernice nera, frammenti lignei, anelli, barretta e ceppo di piombo di una delle ancore dell'imbarcazione naufragata.</a:t>
            </a:r>
            <a:endParaRPr lang="it-IT" b="1" dirty="0">
              <a:solidFill>
                <a:schemeClr val="tx1">
                  <a:lumMod val="85000"/>
                  <a:lumOff val="15000"/>
                </a:schemeClr>
              </a:solidFill>
              <a:latin typeface="Garamond" pitchFamily="18" charset="0"/>
            </a:endParaRPr>
          </a:p>
        </p:txBody>
      </p:sp>
      <p:sp>
        <p:nvSpPr>
          <p:cNvPr id="17" name="Rettangolo 16"/>
          <p:cNvSpPr/>
          <p:nvPr/>
        </p:nvSpPr>
        <p:spPr>
          <a:xfrm>
            <a:off x="6588224" y="6237312"/>
            <a:ext cx="2286000" cy="461665"/>
          </a:xfrm>
          <a:prstGeom prst="rect">
            <a:avLst/>
          </a:prstGeom>
        </p:spPr>
        <p:txBody>
          <a:bodyPr>
            <a:spAutoFit/>
          </a:bodyPr>
          <a:lstStyle/>
          <a:p>
            <a:pPr lvl="0" algn="ctr"/>
            <a:r>
              <a:rPr lang="it-IT" sz="1200" b="1" i="1" dirty="0">
                <a:solidFill>
                  <a:schemeClr val="tx1">
                    <a:lumMod val="85000"/>
                    <a:lumOff val="15000"/>
                  </a:schemeClr>
                </a:solidFill>
                <a:latin typeface="Garamond" pitchFamily="18" charset="0"/>
              </a:rPr>
              <a:t>Foto di Alessandro Purpura </a:t>
            </a:r>
            <a:r>
              <a:rPr lang="it-IT" sz="1200" b="1" i="1" dirty="0" smtClean="0">
                <a:solidFill>
                  <a:schemeClr val="tx1">
                    <a:lumMod val="85000"/>
                    <a:lumOff val="15000"/>
                  </a:schemeClr>
                </a:solidFill>
                <a:latin typeface="Garamond" pitchFamily="18" charset="0"/>
              </a:rPr>
              <a:t>  e </a:t>
            </a:r>
            <a:r>
              <a:rPr lang="it-IT" sz="1200" b="1" i="1" dirty="0">
                <a:solidFill>
                  <a:schemeClr val="tx1">
                    <a:lumMod val="85000"/>
                    <a:lumOff val="15000"/>
                  </a:schemeClr>
                </a:solidFill>
                <a:latin typeface="Garamond" pitchFamily="18" charset="0"/>
              </a:rPr>
              <a:t>Gianfranco Purpura</a:t>
            </a:r>
            <a:endParaRPr lang="it-IT" sz="1200" b="1" dirty="0">
              <a:solidFill>
                <a:schemeClr val="tx1">
                  <a:lumMod val="85000"/>
                  <a:lumOff val="15000"/>
                </a:schemeClr>
              </a:solidFill>
              <a:latin typeface="Garamond" pitchFamily="18" charset="0"/>
            </a:endParaRPr>
          </a:p>
        </p:txBody>
      </p:sp>
      <p:sp>
        <p:nvSpPr>
          <p:cNvPr id="18" name="CasellaDiTesto 17"/>
          <p:cNvSpPr txBox="1"/>
          <p:nvPr/>
        </p:nvSpPr>
        <p:spPr>
          <a:xfrm>
            <a:off x="2915816" y="332656"/>
            <a:ext cx="3750642" cy="400110"/>
          </a:xfrm>
          <a:prstGeom prst="rect">
            <a:avLst/>
          </a:prstGeom>
          <a:noFill/>
        </p:spPr>
        <p:txBody>
          <a:bodyPr wrap="none" rtlCol="0">
            <a:spAutoFit/>
          </a:bodyPr>
          <a:lstStyle/>
          <a:p>
            <a:r>
              <a:rPr lang="it-IT" sz="2000" b="1" dirty="0" smtClean="0">
                <a:solidFill>
                  <a:schemeClr val="accent2">
                    <a:lumMod val="75000"/>
                  </a:schemeClr>
                </a:solidFill>
                <a:latin typeface="Garamond" pitchFamily="18" charset="0"/>
              </a:rPr>
              <a:t>Il relitto della Secca di </a:t>
            </a:r>
            <a:r>
              <a:rPr lang="it-IT" sz="2000" b="1" dirty="0" err="1" smtClean="0">
                <a:solidFill>
                  <a:schemeClr val="accent2">
                    <a:lumMod val="75000"/>
                  </a:schemeClr>
                </a:solidFill>
                <a:latin typeface="Garamond" pitchFamily="18" charset="0"/>
              </a:rPr>
              <a:t>Capistello</a:t>
            </a:r>
            <a:endParaRPr lang="it-IT" sz="2000" b="1" dirty="0">
              <a:solidFill>
                <a:schemeClr val="accent2">
                  <a:lumMod val="75000"/>
                </a:schemeClr>
              </a:solidFill>
              <a:latin typeface="Garamond"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E:\archaeogate2001\subacquea\pubblic\purpura\54\img\10.jpg"/>
          <p:cNvPicPr>
            <a:picLocks noChangeAspect="1" noChangeArrowheads="1"/>
          </p:cNvPicPr>
          <p:nvPr/>
        </p:nvPicPr>
        <p:blipFill>
          <a:blip r:embed="rId2" cstate="screen"/>
          <a:srcRect/>
          <a:stretch>
            <a:fillRect/>
          </a:stretch>
        </p:blipFill>
        <p:spPr bwMode="auto">
          <a:xfrm>
            <a:off x="2044030" y="620688"/>
            <a:ext cx="5048250" cy="3429001"/>
          </a:xfrm>
          <a:prstGeom prst="rect">
            <a:avLst/>
          </a:prstGeom>
          <a:noFill/>
          <a:ln w="19050">
            <a:solidFill>
              <a:schemeClr val="accent2">
                <a:lumMod val="50000"/>
              </a:schemeClr>
            </a:solidFill>
          </a:ln>
        </p:spPr>
      </p:pic>
      <p:sp>
        <p:nvSpPr>
          <p:cNvPr id="4" name="Rettangolo 3"/>
          <p:cNvSpPr/>
          <p:nvPr/>
        </p:nvSpPr>
        <p:spPr>
          <a:xfrm>
            <a:off x="4824536" y="6453336"/>
            <a:ext cx="4572000" cy="307777"/>
          </a:xfrm>
          <a:prstGeom prst="rect">
            <a:avLst/>
          </a:prstGeom>
        </p:spPr>
        <p:txBody>
          <a:bodyPr>
            <a:spAutoFit/>
          </a:bodyPr>
          <a:lstStyle/>
          <a:p>
            <a:pPr algn="ctr"/>
            <a:r>
              <a:rPr lang="it-IT" sz="1400" b="1" i="1" dirty="0" smtClean="0">
                <a:latin typeface="Garamond" pitchFamily="18" charset="0"/>
              </a:rPr>
              <a:t>Foto di Alessandro Purpura e Gianfranco Purpura</a:t>
            </a:r>
            <a:endParaRPr lang="it-IT" sz="1400" b="1" dirty="0">
              <a:latin typeface="Garamond" pitchFamily="18" charset="0"/>
            </a:endParaRPr>
          </a:p>
        </p:txBody>
      </p:sp>
      <p:sp>
        <p:nvSpPr>
          <p:cNvPr id="5" name="Rettangolo 4"/>
          <p:cNvSpPr/>
          <p:nvPr/>
        </p:nvSpPr>
        <p:spPr>
          <a:xfrm>
            <a:off x="2286000" y="4449886"/>
            <a:ext cx="4572000" cy="923330"/>
          </a:xfrm>
          <a:prstGeom prst="rect">
            <a:avLst/>
          </a:prstGeom>
        </p:spPr>
        <p:txBody>
          <a:bodyPr>
            <a:spAutoFit/>
          </a:bodyPr>
          <a:lstStyle/>
          <a:p>
            <a:pPr algn="ctr"/>
            <a:r>
              <a:rPr lang="it-IT" b="1" dirty="0" smtClean="0">
                <a:solidFill>
                  <a:schemeClr val="accent2">
                    <a:lumMod val="50000"/>
                  </a:schemeClr>
                </a:solidFill>
                <a:latin typeface="Garamond" pitchFamily="18" charset="0"/>
              </a:rPr>
              <a:t>La serie di marchi dei cd. "piatti da pesce" a vernice nera, che si ritrovavano talvolta ancora deposti in pile regolari. </a:t>
            </a:r>
            <a:endParaRPr lang="it-IT" b="1" dirty="0">
              <a:solidFill>
                <a:schemeClr val="accent2">
                  <a:lumMod val="50000"/>
                </a:schemeClr>
              </a:solidFill>
              <a:latin typeface="Garamond"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1" descr="E:\archaeogate2001\subacquea\pubblic\purpura\54\img\11.jpg"/>
          <p:cNvPicPr>
            <a:picLocks noChangeAspect="1" noChangeArrowheads="1"/>
          </p:cNvPicPr>
          <p:nvPr/>
        </p:nvPicPr>
        <p:blipFill>
          <a:blip r:embed="rId2" cstate="screen"/>
          <a:srcRect/>
          <a:stretch>
            <a:fillRect/>
          </a:stretch>
        </p:blipFill>
        <p:spPr bwMode="auto">
          <a:xfrm>
            <a:off x="2915816" y="116632"/>
            <a:ext cx="3333750" cy="5343525"/>
          </a:xfrm>
          <a:prstGeom prst="rect">
            <a:avLst/>
          </a:prstGeom>
          <a:noFill/>
          <a:ln w="28575">
            <a:solidFill>
              <a:schemeClr val="bg1"/>
            </a:solidFill>
          </a:ln>
        </p:spPr>
      </p:pic>
      <p:sp>
        <p:nvSpPr>
          <p:cNvPr id="5" name="Rettangolo 4"/>
          <p:cNvSpPr/>
          <p:nvPr/>
        </p:nvSpPr>
        <p:spPr>
          <a:xfrm>
            <a:off x="4824536" y="6453336"/>
            <a:ext cx="4572000" cy="307777"/>
          </a:xfrm>
          <a:prstGeom prst="rect">
            <a:avLst/>
          </a:prstGeom>
        </p:spPr>
        <p:txBody>
          <a:bodyPr>
            <a:spAutoFit/>
          </a:bodyPr>
          <a:lstStyle/>
          <a:p>
            <a:pPr algn="ctr"/>
            <a:r>
              <a:rPr lang="it-IT" sz="1400" b="1" i="1" dirty="0" smtClean="0">
                <a:latin typeface="Garamond" pitchFamily="18" charset="0"/>
              </a:rPr>
              <a:t>Foto di Alessandro Purpura e Gianfranco Purpura</a:t>
            </a:r>
            <a:endParaRPr lang="it-IT" sz="1400" b="1" dirty="0">
              <a:latin typeface="Garamond" pitchFamily="18" charset="0"/>
            </a:endParaRPr>
          </a:p>
        </p:txBody>
      </p:sp>
      <p:sp>
        <p:nvSpPr>
          <p:cNvPr id="6" name="Rettangolo 5"/>
          <p:cNvSpPr/>
          <p:nvPr/>
        </p:nvSpPr>
        <p:spPr>
          <a:xfrm>
            <a:off x="-108520" y="5530006"/>
            <a:ext cx="9468544" cy="923330"/>
          </a:xfrm>
          <a:prstGeom prst="rect">
            <a:avLst/>
          </a:prstGeom>
        </p:spPr>
        <p:txBody>
          <a:bodyPr wrap="square">
            <a:spAutoFit/>
          </a:bodyPr>
          <a:lstStyle/>
          <a:p>
            <a:pPr algn="ctr"/>
            <a:r>
              <a:rPr lang="it-IT" b="1" dirty="0" smtClean="0">
                <a:solidFill>
                  <a:schemeClr val="accent2">
                    <a:lumMod val="50000"/>
                  </a:schemeClr>
                </a:solidFill>
                <a:latin typeface="Garamond" pitchFamily="18" charset="0"/>
              </a:rPr>
              <a:t>Nel corso della campagna di scavo del 1977 sono stati utilizzati operatori in saturazione, che respirando miscele, restavano collegati con cavo e laringofono ad una campana subacquea calata sul giacimento. </a:t>
            </a:r>
            <a:endParaRPr lang="it-IT" b="1" dirty="0">
              <a:solidFill>
                <a:schemeClr val="accent2">
                  <a:lumMod val="50000"/>
                </a:schemeClr>
              </a:solidFill>
              <a:latin typeface="Garamond"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archaeogate2001\subacquea\pubblic\purpura\54\img\2.jpg"/>
          <p:cNvPicPr>
            <a:picLocks noChangeAspect="1" noChangeArrowheads="1"/>
          </p:cNvPicPr>
          <p:nvPr/>
        </p:nvPicPr>
        <p:blipFill>
          <a:blip r:embed="rId2" cstate="screen"/>
          <a:srcRect/>
          <a:stretch>
            <a:fillRect/>
          </a:stretch>
        </p:blipFill>
        <p:spPr bwMode="auto">
          <a:xfrm>
            <a:off x="1979712" y="620688"/>
            <a:ext cx="5048250" cy="3667126"/>
          </a:xfrm>
          <a:prstGeom prst="rect">
            <a:avLst/>
          </a:prstGeom>
          <a:noFill/>
          <a:ln w="28575">
            <a:solidFill>
              <a:schemeClr val="bg1"/>
            </a:solidFill>
          </a:ln>
        </p:spPr>
      </p:pic>
      <p:sp>
        <p:nvSpPr>
          <p:cNvPr id="6" name="Rettangolo 5"/>
          <p:cNvSpPr/>
          <p:nvPr/>
        </p:nvSpPr>
        <p:spPr>
          <a:xfrm>
            <a:off x="4572000" y="6211669"/>
            <a:ext cx="4572000" cy="523220"/>
          </a:xfrm>
          <a:prstGeom prst="rect">
            <a:avLst/>
          </a:prstGeom>
        </p:spPr>
        <p:txBody>
          <a:bodyPr>
            <a:spAutoFit/>
          </a:bodyPr>
          <a:lstStyle/>
          <a:p>
            <a:pPr algn="ctr"/>
            <a:r>
              <a:rPr lang="it-IT" sz="1400" b="1" i="1" dirty="0" smtClean="0">
                <a:solidFill>
                  <a:schemeClr val="tx1">
                    <a:lumMod val="85000"/>
                    <a:lumOff val="15000"/>
                  </a:schemeClr>
                </a:solidFill>
                <a:latin typeface="Garamond" pitchFamily="18" charset="0"/>
              </a:rPr>
              <a:t>Foto di Alessandro Purpura </a:t>
            </a:r>
          </a:p>
          <a:p>
            <a:pPr algn="ctr"/>
            <a:r>
              <a:rPr lang="it-IT" sz="1400" b="1" i="1" dirty="0" smtClean="0">
                <a:solidFill>
                  <a:schemeClr val="tx1">
                    <a:lumMod val="85000"/>
                    <a:lumOff val="15000"/>
                  </a:schemeClr>
                </a:solidFill>
                <a:latin typeface="Garamond" pitchFamily="18" charset="0"/>
              </a:rPr>
              <a:t>e Gianfranco Purpura</a:t>
            </a:r>
            <a:endParaRPr lang="it-IT" sz="1400" b="1" dirty="0">
              <a:solidFill>
                <a:schemeClr val="tx1">
                  <a:lumMod val="85000"/>
                  <a:lumOff val="15000"/>
                </a:schemeClr>
              </a:solidFill>
              <a:latin typeface="Garamond" pitchFamily="18" charset="0"/>
            </a:endParaRPr>
          </a:p>
        </p:txBody>
      </p:sp>
      <p:sp>
        <p:nvSpPr>
          <p:cNvPr id="7" name="Rettangolo 6"/>
          <p:cNvSpPr/>
          <p:nvPr/>
        </p:nvSpPr>
        <p:spPr>
          <a:xfrm>
            <a:off x="2195736" y="4581128"/>
            <a:ext cx="4572000" cy="707886"/>
          </a:xfrm>
          <a:prstGeom prst="rect">
            <a:avLst/>
          </a:prstGeom>
        </p:spPr>
        <p:txBody>
          <a:bodyPr>
            <a:spAutoFit/>
          </a:bodyPr>
          <a:lstStyle/>
          <a:p>
            <a:pPr algn="ctr"/>
            <a:r>
              <a:rPr lang="it-IT" sz="2000" b="1" dirty="0" smtClean="0">
                <a:solidFill>
                  <a:schemeClr val="accent2">
                    <a:lumMod val="75000"/>
                  </a:schemeClr>
                </a:solidFill>
                <a:latin typeface="Garamond" pitchFamily="18" charset="0"/>
              </a:rPr>
              <a:t>Museo di Lipari. </a:t>
            </a:r>
          </a:p>
          <a:p>
            <a:pPr algn="ctr"/>
            <a:r>
              <a:rPr lang="it-IT" sz="2000" b="1" dirty="0" smtClean="0">
                <a:solidFill>
                  <a:schemeClr val="accent2">
                    <a:lumMod val="75000"/>
                  </a:schemeClr>
                </a:solidFill>
                <a:latin typeface="Garamond" pitchFamily="18" charset="0"/>
              </a:rPr>
              <a:t>Le anfore del relitto di </a:t>
            </a:r>
            <a:r>
              <a:rPr lang="it-IT" sz="2000" b="1" dirty="0" err="1" smtClean="0">
                <a:solidFill>
                  <a:schemeClr val="accent2">
                    <a:lumMod val="75000"/>
                  </a:schemeClr>
                </a:solidFill>
                <a:latin typeface="Garamond" pitchFamily="18" charset="0"/>
              </a:rPr>
              <a:t>Capistello</a:t>
            </a:r>
            <a:r>
              <a:rPr lang="it-IT" sz="2000" b="1" dirty="0" smtClean="0">
                <a:solidFill>
                  <a:schemeClr val="accent2">
                    <a:lumMod val="75000"/>
                  </a:schemeClr>
                </a:solidFill>
                <a:latin typeface="Garamond" pitchFamily="18"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descr="E:\archaeogate2001\subacquea\pubblic\purpura\54\img\3.jpg"/>
          <p:cNvPicPr>
            <a:picLocks noChangeAspect="1" noChangeArrowheads="1"/>
          </p:cNvPicPr>
          <p:nvPr/>
        </p:nvPicPr>
        <p:blipFill>
          <a:blip r:embed="rId2" cstate="screen"/>
          <a:srcRect/>
          <a:stretch>
            <a:fillRect/>
          </a:stretch>
        </p:blipFill>
        <p:spPr bwMode="auto">
          <a:xfrm>
            <a:off x="2051720" y="524247"/>
            <a:ext cx="5048250" cy="3552825"/>
          </a:xfrm>
          <a:prstGeom prst="rect">
            <a:avLst/>
          </a:prstGeom>
          <a:noFill/>
          <a:ln w="28575">
            <a:solidFill>
              <a:schemeClr val="bg1"/>
            </a:solidFill>
          </a:ln>
        </p:spPr>
      </p:pic>
      <p:sp>
        <p:nvSpPr>
          <p:cNvPr id="7" name="Rettangolo 6"/>
          <p:cNvSpPr/>
          <p:nvPr/>
        </p:nvSpPr>
        <p:spPr>
          <a:xfrm>
            <a:off x="5256584" y="6237312"/>
            <a:ext cx="4572000" cy="523220"/>
          </a:xfrm>
          <a:prstGeom prst="rect">
            <a:avLst/>
          </a:prstGeom>
        </p:spPr>
        <p:txBody>
          <a:bodyPr>
            <a:spAutoFit/>
          </a:bodyPr>
          <a:lstStyle/>
          <a:p>
            <a:pPr algn="ctr"/>
            <a:r>
              <a:rPr lang="it-IT" sz="1400" b="1" i="1" dirty="0" smtClean="0">
                <a:solidFill>
                  <a:schemeClr val="accent2">
                    <a:lumMod val="50000"/>
                  </a:schemeClr>
                </a:solidFill>
                <a:latin typeface="Garamond" pitchFamily="18" charset="0"/>
              </a:rPr>
              <a:t>Foto di Alessandro Purpura </a:t>
            </a:r>
            <a:endParaRPr lang="it-IT" sz="1400" b="1" i="1" dirty="0" smtClean="0">
              <a:solidFill>
                <a:schemeClr val="accent2">
                  <a:lumMod val="50000"/>
                </a:schemeClr>
              </a:solidFill>
              <a:latin typeface="Garamond" pitchFamily="18" charset="0"/>
            </a:endParaRPr>
          </a:p>
          <a:p>
            <a:pPr algn="ctr"/>
            <a:r>
              <a:rPr lang="it-IT" sz="1400" b="1" i="1" dirty="0" smtClean="0">
                <a:solidFill>
                  <a:schemeClr val="accent2">
                    <a:lumMod val="50000"/>
                  </a:schemeClr>
                </a:solidFill>
                <a:latin typeface="Garamond" pitchFamily="18" charset="0"/>
              </a:rPr>
              <a:t>e </a:t>
            </a:r>
            <a:r>
              <a:rPr lang="it-IT" sz="1400" b="1" i="1" dirty="0" smtClean="0">
                <a:solidFill>
                  <a:schemeClr val="accent2">
                    <a:lumMod val="50000"/>
                  </a:schemeClr>
                </a:solidFill>
                <a:latin typeface="Garamond" pitchFamily="18" charset="0"/>
              </a:rPr>
              <a:t>Gianfranco Purpura</a:t>
            </a:r>
            <a:endParaRPr lang="it-IT" sz="1400" b="1" dirty="0">
              <a:solidFill>
                <a:schemeClr val="accent2">
                  <a:lumMod val="50000"/>
                </a:schemeClr>
              </a:solidFill>
              <a:latin typeface="Garamond" pitchFamily="18" charset="0"/>
            </a:endParaRPr>
          </a:p>
        </p:txBody>
      </p:sp>
      <p:sp>
        <p:nvSpPr>
          <p:cNvPr id="8" name="Rettangolo 7"/>
          <p:cNvSpPr/>
          <p:nvPr/>
        </p:nvSpPr>
        <p:spPr>
          <a:xfrm>
            <a:off x="2267744" y="4338970"/>
            <a:ext cx="4572000" cy="1754326"/>
          </a:xfrm>
          <a:prstGeom prst="rect">
            <a:avLst/>
          </a:prstGeom>
        </p:spPr>
        <p:txBody>
          <a:bodyPr>
            <a:spAutoFit/>
          </a:bodyPr>
          <a:lstStyle/>
          <a:p>
            <a:pPr algn="ctr"/>
            <a:r>
              <a:rPr lang="it-IT" b="1" dirty="0" smtClean="0">
                <a:solidFill>
                  <a:schemeClr val="tx1">
                    <a:lumMod val="95000"/>
                    <a:lumOff val="5000"/>
                  </a:schemeClr>
                </a:solidFill>
                <a:latin typeface="Garamond" pitchFamily="18" charset="0"/>
              </a:rPr>
              <a:t>Le anfore greco italiche del relitto di </a:t>
            </a:r>
            <a:r>
              <a:rPr lang="it-IT" b="1" dirty="0" err="1" smtClean="0">
                <a:solidFill>
                  <a:schemeClr val="tx1">
                    <a:lumMod val="95000"/>
                    <a:lumOff val="5000"/>
                  </a:schemeClr>
                </a:solidFill>
                <a:latin typeface="Garamond" pitchFamily="18" charset="0"/>
              </a:rPr>
              <a:t>Capistello</a:t>
            </a:r>
            <a:r>
              <a:rPr lang="it-IT" b="1" dirty="0" smtClean="0">
                <a:solidFill>
                  <a:schemeClr val="tx1">
                    <a:lumMod val="95000"/>
                    <a:lumOff val="5000"/>
                  </a:schemeClr>
                </a:solidFill>
                <a:latin typeface="Garamond" pitchFamily="18" charset="0"/>
              </a:rPr>
              <a:t> presentano all'interno tracce di resinatura e sono talvolta contrassegnate da bolli o marchi, che hanno indotto ad ipotizzare un contenuto di prodotti ittici dell'Italia meridionale. </a:t>
            </a:r>
            <a:endParaRPr lang="it-IT" b="1" dirty="0">
              <a:solidFill>
                <a:schemeClr val="tx1">
                  <a:lumMod val="95000"/>
                  <a:lumOff val="5000"/>
                </a:schemeClr>
              </a:solidFill>
              <a:latin typeface="Garamond"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archaeogate2001\subacquea\pubblic\purpura\54\img\4.jpg"/>
          <p:cNvPicPr>
            <a:picLocks noChangeAspect="1" noChangeArrowheads="1"/>
          </p:cNvPicPr>
          <p:nvPr/>
        </p:nvPicPr>
        <p:blipFill>
          <a:blip r:embed="rId2" cstate="screen"/>
          <a:srcRect/>
          <a:stretch>
            <a:fillRect/>
          </a:stretch>
        </p:blipFill>
        <p:spPr bwMode="auto">
          <a:xfrm>
            <a:off x="2257160" y="188640"/>
            <a:ext cx="4842810" cy="4824536"/>
          </a:xfrm>
          <a:prstGeom prst="rect">
            <a:avLst/>
          </a:prstGeom>
          <a:noFill/>
          <a:ln w="28575">
            <a:solidFill>
              <a:schemeClr val="bg1"/>
            </a:solidFill>
          </a:ln>
        </p:spPr>
      </p:pic>
      <p:sp>
        <p:nvSpPr>
          <p:cNvPr id="4" name="Rettangolo 3"/>
          <p:cNvSpPr/>
          <p:nvPr/>
        </p:nvSpPr>
        <p:spPr>
          <a:xfrm>
            <a:off x="4572000" y="6211669"/>
            <a:ext cx="4572000" cy="523220"/>
          </a:xfrm>
          <a:prstGeom prst="rect">
            <a:avLst/>
          </a:prstGeom>
        </p:spPr>
        <p:txBody>
          <a:bodyPr>
            <a:spAutoFit/>
          </a:bodyPr>
          <a:lstStyle/>
          <a:p>
            <a:pPr algn="ctr"/>
            <a:r>
              <a:rPr lang="it-IT" sz="1400" b="1" i="1" dirty="0" smtClean="0">
                <a:solidFill>
                  <a:schemeClr val="accent2">
                    <a:lumMod val="50000"/>
                  </a:schemeClr>
                </a:solidFill>
                <a:latin typeface="Garamond" pitchFamily="18" charset="0"/>
              </a:rPr>
              <a:t>Foto di Alessandro Purpura </a:t>
            </a:r>
            <a:r>
              <a:rPr lang="it-IT" sz="1400" b="1" i="1" dirty="0" smtClean="0">
                <a:solidFill>
                  <a:schemeClr val="accent2">
                    <a:lumMod val="50000"/>
                  </a:schemeClr>
                </a:solidFill>
                <a:latin typeface="Garamond" pitchFamily="18" charset="0"/>
              </a:rPr>
              <a:t>e</a:t>
            </a:r>
          </a:p>
          <a:p>
            <a:pPr algn="ctr"/>
            <a:r>
              <a:rPr lang="it-IT" sz="1400" b="1" i="1" dirty="0" smtClean="0">
                <a:solidFill>
                  <a:schemeClr val="accent2">
                    <a:lumMod val="50000"/>
                  </a:schemeClr>
                </a:solidFill>
                <a:latin typeface="Garamond" pitchFamily="18" charset="0"/>
              </a:rPr>
              <a:t> </a:t>
            </a:r>
            <a:r>
              <a:rPr lang="it-IT" sz="1400" b="1" i="1" dirty="0" smtClean="0">
                <a:solidFill>
                  <a:schemeClr val="accent2">
                    <a:lumMod val="50000"/>
                  </a:schemeClr>
                </a:solidFill>
                <a:latin typeface="Garamond" pitchFamily="18" charset="0"/>
              </a:rPr>
              <a:t>Gianfranco Purpura</a:t>
            </a:r>
            <a:endParaRPr lang="it-IT" sz="1400" b="1" dirty="0">
              <a:solidFill>
                <a:schemeClr val="accent2">
                  <a:lumMod val="50000"/>
                </a:schemeClr>
              </a:solidFill>
              <a:latin typeface="Garamond" pitchFamily="18" charset="0"/>
            </a:endParaRPr>
          </a:p>
        </p:txBody>
      </p:sp>
      <p:sp>
        <p:nvSpPr>
          <p:cNvPr id="5" name="Rettangolo 4"/>
          <p:cNvSpPr/>
          <p:nvPr/>
        </p:nvSpPr>
        <p:spPr>
          <a:xfrm>
            <a:off x="1224136" y="5157192"/>
            <a:ext cx="6948264" cy="923330"/>
          </a:xfrm>
          <a:prstGeom prst="rect">
            <a:avLst/>
          </a:prstGeom>
        </p:spPr>
        <p:txBody>
          <a:bodyPr wrap="square">
            <a:spAutoFit/>
          </a:bodyPr>
          <a:lstStyle/>
          <a:p>
            <a:pPr algn="ctr"/>
            <a:r>
              <a:rPr lang="it-IT" b="1" dirty="0" smtClean="0">
                <a:latin typeface="Garamond" pitchFamily="18" charset="0"/>
              </a:rPr>
              <a:t>Tra la ceramica a vernice nera, con riflessi iridescenti per il decorso del tempo e la lunga esposizione agli agenti marini, si distinguono alcune lucerne </a:t>
            </a:r>
            <a:r>
              <a:rPr lang="it-IT" b="1" dirty="0" err="1" smtClean="0">
                <a:latin typeface="Garamond" pitchFamily="18" charset="0"/>
              </a:rPr>
              <a:t>bilicni</a:t>
            </a:r>
            <a:r>
              <a:rPr lang="it-IT" b="1" dirty="0" smtClean="0">
                <a:latin typeface="Garamond" pitchFamily="18" charset="0"/>
              </a:rPr>
              <a:t> ad alto piede. </a:t>
            </a:r>
            <a:endParaRPr lang="it-IT" b="1" dirty="0">
              <a:latin typeface="Garamond"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archaeogate2001\subacquea\pubblic\purpura\54\img\5.jpg"/>
          <p:cNvPicPr>
            <a:picLocks noChangeAspect="1" noChangeArrowheads="1"/>
          </p:cNvPicPr>
          <p:nvPr/>
        </p:nvPicPr>
        <p:blipFill>
          <a:blip r:embed="rId2" cstate="screen"/>
          <a:srcRect/>
          <a:stretch>
            <a:fillRect/>
          </a:stretch>
        </p:blipFill>
        <p:spPr bwMode="auto">
          <a:xfrm>
            <a:off x="2771800" y="44624"/>
            <a:ext cx="3333750" cy="4962526"/>
          </a:xfrm>
          <a:prstGeom prst="rect">
            <a:avLst/>
          </a:prstGeom>
          <a:noFill/>
          <a:ln w="28575">
            <a:solidFill>
              <a:schemeClr val="bg1"/>
            </a:solidFill>
          </a:ln>
        </p:spPr>
      </p:pic>
      <p:sp>
        <p:nvSpPr>
          <p:cNvPr id="4" name="Rettangolo 3"/>
          <p:cNvSpPr/>
          <p:nvPr/>
        </p:nvSpPr>
        <p:spPr>
          <a:xfrm>
            <a:off x="5688632" y="6290156"/>
            <a:ext cx="4572000" cy="523220"/>
          </a:xfrm>
          <a:prstGeom prst="rect">
            <a:avLst/>
          </a:prstGeom>
        </p:spPr>
        <p:txBody>
          <a:bodyPr>
            <a:spAutoFit/>
          </a:bodyPr>
          <a:lstStyle/>
          <a:p>
            <a:pPr algn="ctr"/>
            <a:r>
              <a:rPr lang="it-IT" sz="1400" b="1" i="1" dirty="0" smtClean="0">
                <a:solidFill>
                  <a:schemeClr val="accent2">
                    <a:lumMod val="50000"/>
                  </a:schemeClr>
                </a:solidFill>
                <a:latin typeface="Garamond" pitchFamily="18" charset="0"/>
              </a:rPr>
              <a:t>Foto di Alessandro Purpura </a:t>
            </a:r>
            <a:endParaRPr lang="it-IT" sz="1400" b="1" i="1" dirty="0" smtClean="0">
              <a:solidFill>
                <a:schemeClr val="accent2">
                  <a:lumMod val="50000"/>
                </a:schemeClr>
              </a:solidFill>
              <a:latin typeface="Garamond" pitchFamily="18" charset="0"/>
            </a:endParaRPr>
          </a:p>
          <a:p>
            <a:pPr algn="ctr"/>
            <a:r>
              <a:rPr lang="it-IT" sz="1400" b="1" i="1" dirty="0" smtClean="0">
                <a:solidFill>
                  <a:schemeClr val="accent2">
                    <a:lumMod val="50000"/>
                  </a:schemeClr>
                </a:solidFill>
                <a:latin typeface="Garamond" pitchFamily="18" charset="0"/>
              </a:rPr>
              <a:t>e </a:t>
            </a:r>
            <a:r>
              <a:rPr lang="it-IT" sz="1400" b="1" i="1" dirty="0" smtClean="0">
                <a:solidFill>
                  <a:schemeClr val="accent2">
                    <a:lumMod val="50000"/>
                  </a:schemeClr>
                </a:solidFill>
                <a:latin typeface="Garamond" pitchFamily="18" charset="0"/>
              </a:rPr>
              <a:t>Gianfranco Purpura</a:t>
            </a:r>
            <a:endParaRPr lang="it-IT" sz="1400" b="1" dirty="0">
              <a:solidFill>
                <a:schemeClr val="accent2">
                  <a:lumMod val="50000"/>
                </a:schemeClr>
              </a:solidFill>
              <a:latin typeface="Garamond" pitchFamily="18" charset="0"/>
            </a:endParaRPr>
          </a:p>
        </p:txBody>
      </p:sp>
      <p:sp>
        <p:nvSpPr>
          <p:cNvPr id="5" name="Rettangolo 4"/>
          <p:cNvSpPr/>
          <p:nvPr/>
        </p:nvSpPr>
        <p:spPr>
          <a:xfrm>
            <a:off x="2123728" y="5103674"/>
            <a:ext cx="4572000" cy="1754326"/>
          </a:xfrm>
          <a:prstGeom prst="rect">
            <a:avLst/>
          </a:prstGeom>
        </p:spPr>
        <p:txBody>
          <a:bodyPr>
            <a:spAutoFit/>
          </a:bodyPr>
          <a:lstStyle/>
          <a:p>
            <a:pPr algn="ctr"/>
            <a:r>
              <a:rPr lang="it-IT" b="1" dirty="0" smtClean="0">
                <a:latin typeface="Garamond" pitchFamily="18" charset="0"/>
              </a:rPr>
              <a:t>In questa rara immagine d'epoca, il subacqueo, privo di giubbetto di sostentamento, appare costretto quasi a "scalare" il ripido pendio della secca per il ritorno in superficie dopo aver raggiunto profondità assai elevate. </a:t>
            </a:r>
            <a:endParaRPr lang="it-IT" b="1" dirty="0">
              <a:latin typeface="Garamond"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archaeogate2001\subacquea\pubblic\purpura\54\img\6.jpg"/>
          <p:cNvPicPr>
            <a:picLocks noChangeAspect="1" noChangeArrowheads="1"/>
          </p:cNvPicPr>
          <p:nvPr/>
        </p:nvPicPr>
        <p:blipFill>
          <a:blip r:embed="rId2" cstate="screen"/>
          <a:srcRect/>
          <a:stretch>
            <a:fillRect/>
          </a:stretch>
        </p:blipFill>
        <p:spPr bwMode="auto">
          <a:xfrm>
            <a:off x="2915816" y="239240"/>
            <a:ext cx="3333750" cy="5133976"/>
          </a:xfrm>
          <a:prstGeom prst="rect">
            <a:avLst/>
          </a:prstGeom>
          <a:noFill/>
          <a:ln w="28575">
            <a:solidFill>
              <a:schemeClr val="bg1"/>
            </a:solidFill>
          </a:ln>
        </p:spPr>
      </p:pic>
      <p:sp>
        <p:nvSpPr>
          <p:cNvPr id="4" name="Rettangolo 3"/>
          <p:cNvSpPr/>
          <p:nvPr/>
        </p:nvSpPr>
        <p:spPr>
          <a:xfrm>
            <a:off x="4824536" y="6505599"/>
            <a:ext cx="4572000" cy="307777"/>
          </a:xfrm>
          <a:prstGeom prst="rect">
            <a:avLst/>
          </a:prstGeom>
        </p:spPr>
        <p:txBody>
          <a:bodyPr>
            <a:spAutoFit/>
          </a:bodyPr>
          <a:lstStyle/>
          <a:p>
            <a:pPr algn="ctr"/>
            <a:r>
              <a:rPr lang="it-IT" sz="1400" b="1" dirty="0" smtClean="0">
                <a:solidFill>
                  <a:schemeClr val="accent2">
                    <a:lumMod val="50000"/>
                  </a:schemeClr>
                </a:solidFill>
                <a:latin typeface="Garamond" pitchFamily="18" charset="0"/>
              </a:rPr>
              <a:t>Foto di Alessandro </a:t>
            </a:r>
            <a:r>
              <a:rPr lang="it-IT" sz="1400" b="1" dirty="0" smtClean="0">
                <a:solidFill>
                  <a:schemeClr val="accent2">
                    <a:lumMod val="50000"/>
                  </a:schemeClr>
                </a:solidFill>
                <a:latin typeface="Garamond" pitchFamily="18" charset="0"/>
              </a:rPr>
              <a:t>Purpura e </a:t>
            </a:r>
            <a:r>
              <a:rPr lang="it-IT" sz="1400" b="1" dirty="0" smtClean="0">
                <a:solidFill>
                  <a:schemeClr val="accent2">
                    <a:lumMod val="50000"/>
                  </a:schemeClr>
                </a:solidFill>
                <a:latin typeface="Garamond" pitchFamily="18" charset="0"/>
              </a:rPr>
              <a:t>Gianfranco Purpura</a:t>
            </a:r>
            <a:endParaRPr lang="it-IT" sz="1400" b="1" dirty="0">
              <a:solidFill>
                <a:schemeClr val="accent2">
                  <a:lumMod val="50000"/>
                </a:schemeClr>
              </a:solidFill>
              <a:latin typeface="Garamond" pitchFamily="18" charset="0"/>
            </a:endParaRPr>
          </a:p>
        </p:txBody>
      </p:sp>
      <p:sp>
        <p:nvSpPr>
          <p:cNvPr id="5" name="Rettangolo 4"/>
          <p:cNvSpPr/>
          <p:nvPr/>
        </p:nvSpPr>
        <p:spPr>
          <a:xfrm>
            <a:off x="216024" y="5530006"/>
            <a:ext cx="8676456" cy="923330"/>
          </a:xfrm>
          <a:prstGeom prst="rect">
            <a:avLst/>
          </a:prstGeom>
        </p:spPr>
        <p:txBody>
          <a:bodyPr wrap="square">
            <a:spAutoFit/>
          </a:bodyPr>
          <a:lstStyle/>
          <a:p>
            <a:pPr algn="ctr"/>
            <a:r>
              <a:rPr lang="it-IT" b="1" dirty="0" smtClean="0">
                <a:latin typeface="Garamond" pitchFamily="18" charset="0"/>
              </a:rPr>
              <a:t>Questa rara immagine d'epoca documenta il cambio degli autorespiratori da effettuare in sosta di decompressione per disporre di un'autonomia sufficiente per il ritorno in superficie senza incidenti dopo aver raggiunto profondità intorno ai novanta metri. </a:t>
            </a:r>
            <a:endParaRPr lang="it-IT" b="1" dirty="0">
              <a:latin typeface="Garamond"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archaeogate2001\subacquea\pubblic\purpura\54\img\7.jpg"/>
          <p:cNvPicPr>
            <a:picLocks noChangeAspect="1" noChangeArrowheads="1"/>
          </p:cNvPicPr>
          <p:nvPr/>
        </p:nvPicPr>
        <p:blipFill>
          <a:blip r:embed="rId2" cstate="screen"/>
          <a:srcRect/>
          <a:stretch>
            <a:fillRect/>
          </a:stretch>
        </p:blipFill>
        <p:spPr bwMode="auto">
          <a:xfrm>
            <a:off x="2116038" y="652263"/>
            <a:ext cx="5048250" cy="3352801"/>
          </a:xfrm>
          <a:prstGeom prst="rect">
            <a:avLst/>
          </a:prstGeom>
          <a:noFill/>
          <a:ln w="28575">
            <a:solidFill>
              <a:schemeClr val="bg1"/>
            </a:solidFill>
          </a:ln>
        </p:spPr>
      </p:pic>
      <p:sp>
        <p:nvSpPr>
          <p:cNvPr id="4" name="Rettangolo 3"/>
          <p:cNvSpPr/>
          <p:nvPr/>
        </p:nvSpPr>
        <p:spPr>
          <a:xfrm>
            <a:off x="4572000" y="6211669"/>
            <a:ext cx="4572000" cy="307777"/>
          </a:xfrm>
          <a:prstGeom prst="rect">
            <a:avLst/>
          </a:prstGeom>
        </p:spPr>
        <p:txBody>
          <a:bodyPr>
            <a:spAutoFit/>
          </a:bodyPr>
          <a:lstStyle/>
          <a:p>
            <a:pPr algn="ctr"/>
            <a:r>
              <a:rPr lang="it-IT" sz="1400" b="1" i="1" dirty="0" smtClean="0">
                <a:latin typeface="Garamond" pitchFamily="18" charset="0"/>
              </a:rPr>
              <a:t>Foto di Alessandro Purpura e Gianfranco Purpura</a:t>
            </a:r>
            <a:endParaRPr lang="it-IT" sz="1400" b="1" dirty="0">
              <a:latin typeface="Garamond" pitchFamily="18" charset="0"/>
            </a:endParaRPr>
          </a:p>
        </p:txBody>
      </p:sp>
      <p:sp>
        <p:nvSpPr>
          <p:cNvPr id="5" name="Rettangolo 4"/>
          <p:cNvSpPr/>
          <p:nvPr/>
        </p:nvSpPr>
        <p:spPr>
          <a:xfrm>
            <a:off x="1565920" y="4532927"/>
            <a:ext cx="6246440" cy="1200329"/>
          </a:xfrm>
          <a:prstGeom prst="rect">
            <a:avLst/>
          </a:prstGeom>
        </p:spPr>
        <p:txBody>
          <a:bodyPr wrap="square">
            <a:spAutoFit/>
          </a:bodyPr>
          <a:lstStyle/>
          <a:p>
            <a:pPr algn="ctr"/>
            <a:r>
              <a:rPr lang="it-IT" b="1" dirty="0" smtClean="0">
                <a:solidFill>
                  <a:schemeClr val="accent2">
                    <a:lumMod val="50000"/>
                  </a:schemeClr>
                </a:solidFill>
                <a:latin typeface="Garamond" pitchFamily="18" charset="0"/>
              </a:rPr>
              <a:t>Lo scavo del relitto di </a:t>
            </a:r>
            <a:r>
              <a:rPr lang="it-IT" b="1" dirty="0" err="1" smtClean="0">
                <a:solidFill>
                  <a:schemeClr val="accent2">
                    <a:lumMod val="50000"/>
                  </a:schemeClr>
                </a:solidFill>
                <a:latin typeface="Garamond" pitchFamily="18" charset="0"/>
              </a:rPr>
              <a:t>Capistello</a:t>
            </a:r>
            <a:r>
              <a:rPr lang="it-IT" b="1" dirty="0" smtClean="0">
                <a:solidFill>
                  <a:schemeClr val="accent2">
                    <a:lumMod val="50000"/>
                  </a:schemeClr>
                </a:solidFill>
                <a:latin typeface="Garamond" pitchFamily="18" charset="0"/>
              </a:rPr>
              <a:t>. Si noti al centro nel campo delle anfore l'asse ligneo della chiglia ed i madieri dello scafo affondato. Non solo il relitto è rimasto in situ, ma è stato soltanto parzialmente scavato. </a:t>
            </a:r>
            <a:endParaRPr lang="it-IT" b="1" dirty="0">
              <a:solidFill>
                <a:schemeClr val="accent2">
                  <a:lumMod val="50000"/>
                </a:schemeClr>
              </a:solidFill>
              <a:latin typeface="Garamond"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E:\archaeogate2001\subacquea\pubblic\purpura\54\img\8.jpg"/>
          <p:cNvPicPr>
            <a:picLocks noChangeAspect="1" noChangeArrowheads="1"/>
          </p:cNvPicPr>
          <p:nvPr/>
        </p:nvPicPr>
        <p:blipFill>
          <a:blip r:embed="rId2" cstate="screen"/>
          <a:srcRect/>
          <a:stretch>
            <a:fillRect/>
          </a:stretch>
        </p:blipFill>
        <p:spPr bwMode="auto">
          <a:xfrm>
            <a:off x="1907704" y="1052736"/>
            <a:ext cx="5048250" cy="3181351"/>
          </a:xfrm>
          <a:prstGeom prst="rect">
            <a:avLst/>
          </a:prstGeom>
          <a:noFill/>
          <a:ln w="28575">
            <a:solidFill>
              <a:schemeClr val="bg1"/>
            </a:solidFill>
          </a:ln>
        </p:spPr>
      </p:pic>
      <p:sp>
        <p:nvSpPr>
          <p:cNvPr id="7" name="Rettangolo 6"/>
          <p:cNvSpPr/>
          <p:nvPr/>
        </p:nvSpPr>
        <p:spPr>
          <a:xfrm>
            <a:off x="4572000" y="6381328"/>
            <a:ext cx="4572000" cy="307777"/>
          </a:xfrm>
          <a:prstGeom prst="rect">
            <a:avLst/>
          </a:prstGeom>
        </p:spPr>
        <p:txBody>
          <a:bodyPr>
            <a:spAutoFit/>
          </a:bodyPr>
          <a:lstStyle/>
          <a:p>
            <a:pPr algn="ctr"/>
            <a:r>
              <a:rPr lang="it-IT" sz="1400" b="1" i="1" dirty="0" smtClean="0">
                <a:latin typeface="Garamond" pitchFamily="18" charset="0"/>
              </a:rPr>
              <a:t>Foto di Alessandro Purpura e Gianfranco Purpura</a:t>
            </a:r>
            <a:endParaRPr lang="it-IT" sz="1400" b="1" dirty="0">
              <a:latin typeface="Garamond" pitchFamily="18" charset="0"/>
            </a:endParaRPr>
          </a:p>
        </p:txBody>
      </p:sp>
      <p:sp>
        <p:nvSpPr>
          <p:cNvPr id="8" name="Rettangolo 7"/>
          <p:cNvSpPr/>
          <p:nvPr/>
        </p:nvSpPr>
        <p:spPr>
          <a:xfrm>
            <a:off x="2160240" y="4653136"/>
            <a:ext cx="4572000" cy="646331"/>
          </a:xfrm>
          <a:prstGeom prst="rect">
            <a:avLst/>
          </a:prstGeom>
        </p:spPr>
        <p:txBody>
          <a:bodyPr>
            <a:spAutoFit/>
          </a:bodyPr>
          <a:lstStyle/>
          <a:p>
            <a:pPr algn="ctr"/>
            <a:r>
              <a:rPr lang="it-IT" b="1" dirty="0" smtClean="0">
                <a:solidFill>
                  <a:schemeClr val="accent2">
                    <a:lumMod val="50000"/>
                  </a:schemeClr>
                </a:solidFill>
                <a:latin typeface="Garamond" pitchFamily="18" charset="0"/>
              </a:rPr>
              <a:t>Il giacimento di </a:t>
            </a:r>
            <a:r>
              <a:rPr lang="it-IT" b="1" dirty="0" err="1" smtClean="0">
                <a:solidFill>
                  <a:schemeClr val="accent2">
                    <a:lumMod val="50000"/>
                  </a:schemeClr>
                </a:solidFill>
                <a:latin typeface="Garamond" pitchFamily="18" charset="0"/>
              </a:rPr>
              <a:t>Capistello</a:t>
            </a:r>
            <a:r>
              <a:rPr lang="it-IT" b="1" dirty="0" smtClean="0">
                <a:solidFill>
                  <a:schemeClr val="accent2">
                    <a:lumMod val="50000"/>
                  </a:schemeClr>
                </a:solidFill>
                <a:latin typeface="Garamond" pitchFamily="18" charset="0"/>
              </a:rPr>
              <a:t> nel corso dello scavo del 1977. </a:t>
            </a:r>
            <a:endParaRPr lang="it-IT" b="1" dirty="0">
              <a:solidFill>
                <a:schemeClr val="accent2">
                  <a:lumMod val="50000"/>
                </a:schemeClr>
              </a:solidFill>
              <a:latin typeface="Garamond"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E:\archaeogate2001\subacquea\pubblic\purpura\54\img\9.jpg"/>
          <p:cNvPicPr>
            <a:picLocks noChangeAspect="1" noChangeArrowheads="1"/>
          </p:cNvPicPr>
          <p:nvPr/>
        </p:nvPicPr>
        <p:blipFill>
          <a:blip r:embed="rId2" cstate="screen"/>
          <a:srcRect/>
          <a:stretch>
            <a:fillRect/>
          </a:stretch>
        </p:blipFill>
        <p:spPr bwMode="auto">
          <a:xfrm>
            <a:off x="1907704" y="620688"/>
            <a:ext cx="5048250" cy="3267076"/>
          </a:xfrm>
          <a:prstGeom prst="rect">
            <a:avLst/>
          </a:prstGeom>
          <a:noFill/>
          <a:ln w="28575">
            <a:solidFill>
              <a:schemeClr val="bg1"/>
            </a:solidFill>
          </a:ln>
        </p:spPr>
      </p:pic>
      <p:sp>
        <p:nvSpPr>
          <p:cNvPr id="4" name="Rettangolo 3"/>
          <p:cNvSpPr/>
          <p:nvPr/>
        </p:nvSpPr>
        <p:spPr>
          <a:xfrm>
            <a:off x="4824536" y="6505599"/>
            <a:ext cx="4572000" cy="307777"/>
          </a:xfrm>
          <a:prstGeom prst="rect">
            <a:avLst/>
          </a:prstGeom>
        </p:spPr>
        <p:txBody>
          <a:bodyPr>
            <a:spAutoFit/>
          </a:bodyPr>
          <a:lstStyle/>
          <a:p>
            <a:pPr algn="ctr"/>
            <a:r>
              <a:rPr lang="it-IT" sz="1400" b="1" i="1" dirty="0" smtClean="0">
                <a:latin typeface="Garamond" pitchFamily="18" charset="0"/>
              </a:rPr>
              <a:t>Foto di Alessandro Purpura e Gianfranco Purpura</a:t>
            </a:r>
            <a:endParaRPr lang="it-IT" sz="1400" b="1" dirty="0">
              <a:latin typeface="Garamond" pitchFamily="18" charset="0"/>
            </a:endParaRPr>
          </a:p>
        </p:txBody>
      </p:sp>
      <p:sp>
        <p:nvSpPr>
          <p:cNvPr id="5" name="Rettangolo 4"/>
          <p:cNvSpPr/>
          <p:nvPr/>
        </p:nvSpPr>
        <p:spPr>
          <a:xfrm>
            <a:off x="2267744" y="4077072"/>
            <a:ext cx="4572000" cy="2031325"/>
          </a:xfrm>
          <a:prstGeom prst="rect">
            <a:avLst/>
          </a:prstGeom>
        </p:spPr>
        <p:txBody>
          <a:bodyPr>
            <a:spAutoFit/>
          </a:bodyPr>
          <a:lstStyle/>
          <a:p>
            <a:pPr algn="ctr"/>
            <a:r>
              <a:rPr lang="it-IT" b="1" dirty="0" smtClean="0">
                <a:solidFill>
                  <a:schemeClr val="accent2">
                    <a:lumMod val="50000"/>
                  </a:schemeClr>
                </a:solidFill>
                <a:latin typeface="Garamond" pitchFamily="18" charset="0"/>
              </a:rPr>
              <a:t>La roccia in alto a destra, lungo la scarpata della secca di </a:t>
            </a:r>
            <a:r>
              <a:rPr lang="it-IT" b="1" dirty="0" err="1" smtClean="0">
                <a:solidFill>
                  <a:schemeClr val="accent2">
                    <a:lumMod val="50000"/>
                  </a:schemeClr>
                </a:solidFill>
                <a:latin typeface="Garamond" pitchFamily="18" charset="0"/>
              </a:rPr>
              <a:t>Capistello</a:t>
            </a:r>
            <a:r>
              <a:rPr lang="it-IT" b="1" dirty="0" smtClean="0">
                <a:solidFill>
                  <a:schemeClr val="accent2">
                    <a:lumMod val="50000"/>
                  </a:schemeClr>
                </a:solidFill>
                <a:latin typeface="Garamond" pitchFamily="18" charset="0"/>
              </a:rPr>
              <a:t>, ha arrestato al momento del naufragio la discesa della nave e dunque lo scafo ed il carico si sono depositati nei dintorni dello scoglio, ma altri reperti sono scivolati più in basso verso quote non facilmente accessibili. </a:t>
            </a:r>
            <a:endParaRPr lang="it-IT" b="1" dirty="0">
              <a:solidFill>
                <a:schemeClr val="accent2">
                  <a:lumMod val="50000"/>
                </a:schemeClr>
              </a:solidFill>
              <a:latin typeface="Garamond" pitchFamily="18" charset="0"/>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436</Words>
  <Application>Microsoft Office PowerPoint</Application>
  <PresentationFormat>Presentazione su schermo (4:3)</PresentationFormat>
  <Paragraphs>28</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Purpura</dc:creator>
  <cp:lastModifiedBy>Purpura</cp:lastModifiedBy>
  <cp:revision>6</cp:revision>
  <dcterms:created xsi:type="dcterms:W3CDTF">2014-01-22T16:57:29Z</dcterms:created>
  <dcterms:modified xsi:type="dcterms:W3CDTF">2014-01-22T21:39:50Z</dcterms:modified>
</cp:coreProperties>
</file>