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9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77708-E1B5-4A62-AEBB-5C8505C61045}" type="datetimeFigureOut">
              <a:rPr lang="it-IT" smtClean="0"/>
              <a:t>22/01/2014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7C1766-5440-4B0C-B0E6-62D57CF36250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E:\archaeogate2001\subacquea\pubblic\purpura\44\img\1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848684" y="618290"/>
            <a:ext cx="5315604" cy="3602798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457200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376264" y="4593902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Torre S. Teodoro ed il versante nord dell’Isola Lunga. Il relitto era ubicato in prossimità dell’ingresso alla laguna di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Mozia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E:\archaeogate2001\subacquea\pubblic\purpura\44\img\1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036160" y="620688"/>
            <a:ext cx="2855488" cy="1440159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899592" y="2348880"/>
            <a:ext cx="31711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L’ hashish rinvenuto nel relitto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00" y="621166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i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i="1" dirty="0">
              <a:latin typeface="Garamond" pitchFamily="18" charset="0"/>
            </a:endParaRPr>
          </a:p>
        </p:txBody>
      </p:sp>
      <p:pic>
        <p:nvPicPr>
          <p:cNvPr id="8" name="Picture 1" descr="E:\archaeogate2001\subacquea\pubblic\purpura\44\img\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64088" y="260648"/>
            <a:ext cx="3333750" cy="46482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9" name="Rettangolo 8"/>
          <p:cNvSpPr/>
          <p:nvPr/>
        </p:nvSpPr>
        <p:spPr>
          <a:xfrm>
            <a:off x="4320480" y="50851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I segni tracciati a carboncino sui legni del relitto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4572000" y="6290156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pic>
        <p:nvPicPr>
          <p:cNvPr id="26626" name="Picture 2" descr="E:\archaeogate2001\subacquea\pubblic\purpura\44\img\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373982" y="1196752"/>
            <a:ext cx="4286250" cy="27813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8" name="Rettangolo 7"/>
          <p:cNvSpPr/>
          <p:nvPr/>
        </p:nvSpPr>
        <p:spPr>
          <a:xfrm>
            <a:off x="2267744" y="465313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Il c.d. rostro della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sister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ship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, in realtà un tagliamare (foto H. Frost)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1" descr="E:\archaeogate2001\subacquea\pubblic\purpura\44\img\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979712" y="980728"/>
            <a:ext cx="5238750" cy="33813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457200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3034494" y="4941168"/>
            <a:ext cx="35537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Il rostro bronzeo di </a:t>
            </a:r>
            <a:r>
              <a:rPr lang="it-IT" b="1" dirty="0" err="1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Athlit</a:t>
            </a: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 (Israele)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1" descr="E:\archaeogate2001\subacquea\pubblic\purpura\44\img\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43808" y="116632"/>
            <a:ext cx="3333750" cy="517207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2267744" y="538599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Una rara foto dei madieri del relitto nel momento del rinvenimento</a:t>
            </a:r>
            <a:b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(foto H. Frost)</a:t>
            </a:r>
            <a:endParaRPr lang="it-IT" b="1" dirty="0" smtClean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457200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i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i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 descr="E:\archaeogate2001\subacquea\pubblic\purpura\44\img\1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692696"/>
            <a:ext cx="4608512" cy="3338611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4572000" y="6211669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232248" y="4509120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Operazioni di rilievo del fasciame del relitto.</a:t>
            </a:r>
            <a:b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</a:br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Viene misurata la distanza tra i chiodi del fasciame (foto H. Frost)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Picture 1" descr="E:\archaeogate2001\subacquea\pubblic\purpura\44\img\1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475656" y="1196752"/>
            <a:ext cx="6375708" cy="2448272"/>
          </a:xfrm>
          <a:prstGeom prst="rect">
            <a:avLst/>
          </a:prstGeom>
          <a:noFill/>
          <a:ln w="12700">
            <a:solidFill>
              <a:schemeClr val="accent2">
                <a:lumMod val="50000"/>
              </a:schemeClr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2448272" y="42210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Ricostruzione ipotetica del relitto di Marsala (da H. Frost)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4644008" y="630932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 descr="E:\archaeogate2001\subacquea\pubblic\purpura\44\img\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195736" y="692696"/>
            <a:ext cx="4762500" cy="37338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457200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1440160" y="4942909"/>
            <a:ext cx="61561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Marsala, Baglio Anselmi. </a:t>
            </a:r>
          </a:p>
          <a:p>
            <a:pPr algn="ctr"/>
            <a:r>
              <a:rPr lang="it-IT" b="1" dirty="0" smtClean="0">
                <a:solidFill>
                  <a:srgbClr val="800000"/>
                </a:solidFill>
                <a:latin typeface="Garamond" pitchFamily="18" charset="0"/>
              </a:rPr>
              <a:t>Lo scafo recuperato.</a:t>
            </a:r>
            <a:endParaRPr lang="it-IT" b="1" dirty="0">
              <a:solidFill>
                <a:srgbClr val="800000"/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E:\archaeogate2001\subacquea\pubblic\purpura\44\img\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884833" y="116632"/>
            <a:ext cx="3415359" cy="5157192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457200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5373216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Marsala, Baglio Anselmi: A lungo le strutture lignee recuperate furono coperte da un tendone per preservarle dall’umidità, in attesa del restauro dell’ambiente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Picture 1" descr="E:\archaeogate2001\subacquea\pubblic\purpura\44\img\14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267744" y="1052736"/>
            <a:ext cx="4286250" cy="2819400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4572000" y="6334780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sz="1400" b="1" dirty="0" smtClean="0">
                <a:latin typeface="Garamond" pitchFamily="18" charset="0"/>
              </a:rPr>
              <a:t>© Gianfranco Purpura (Dipartimento di Storia del Diritto - Università di Palermo)</a:t>
            </a:r>
            <a:endParaRPr lang="it-IT" sz="1400" b="1" dirty="0">
              <a:latin typeface="Garamond" pitchFamily="18" charset="0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2123728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 smtClean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</a:rPr>
              <a:t>E’ stato necessario restaurare ulteriormente il legname danneggiato</a:t>
            </a:r>
            <a:endParaRPr lang="it-IT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4056400"/>
            <a:ext cx="1531188" cy="3954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it-IT" sz="17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Foto H. Frost</a:t>
            </a:r>
          </a:p>
        </p:txBody>
      </p:sp>
      <p:pic>
        <p:nvPicPr>
          <p:cNvPr id="22530" name="Picture 2" descr="E:\archaeogate2001\subacquea\pubblic\purpura\44\img\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11760" y="764704"/>
            <a:ext cx="4286250" cy="2847976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6" name="Rettangolo 5"/>
          <p:cNvSpPr/>
          <p:nvPr/>
        </p:nvSpPr>
        <p:spPr>
          <a:xfrm>
            <a:off x="2339752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cs typeface="Arial" charset="0"/>
              </a:rPr>
              <a:t>Una ramazza di frasche, forse pertinente alla cambusa di bordo</a:t>
            </a:r>
            <a:endParaRPr lang="it-IT" b="1" dirty="0">
              <a:solidFill>
                <a:schemeClr val="accent2">
                  <a:lumMod val="50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Rettangolo 6"/>
          <p:cNvSpPr/>
          <p:nvPr/>
        </p:nvSpPr>
        <p:spPr>
          <a:xfrm>
            <a:off x="7524328" y="6309320"/>
            <a:ext cx="1219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 smtClean="0">
                <a:latin typeface="Garamond" pitchFamily="18" charset="0"/>
              </a:rPr>
              <a:t>Foto H. Frost</a:t>
            </a:r>
            <a:endParaRPr lang="it-IT" sz="14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2267744" y="1340768"/>
            <a:ext cx="936475" cy="3893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/>
                <a:latin typeface="Garamond" pitchFamily="18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 </a:t>
            </a:r>
            <a:r>
              <a:rPr kumimoji="0" lang="it-IT" sz="175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it-I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pic>
        <p:nvPicPr>
          <p:cNvPr id="23554" name="Picture 2" descr="E:\archaeogate2001\subacquea\pubblic\purpura\44\img\8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445990" y="1142231"/>
            <a:ext cx="4286250" cy="2790825"/>
          </a:xfrm>
          <a:prstGeom prst="rect">
            <a:avLst/>
          </a:prstGeom>
          <a:noFill/>
          <a:ln w="28575">
            <a:solidFill>
              <a:schemeClr val="bg1"/>
            </a:solidFill>
          </a:ln>
        </p:spPr>
      </p:pic>
      <p:sp>
        <p:nvSpPr>
          <p:cNvPr id="4" name="Rettangolo 3"/>
          <p:cNvSpPr/>
          <p:nvPr/>
        </p:nvSpPr>
        <p:spPr>
          <a:xfrm>
            <a:off x="2339752" y="436510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b="1" dirty="0">
                <a:solidFill>
                  <a:schemeClr val="accent2">
                    <a:lumMod val="50000"/>
                  </a:schemeClr>
                </a:solidFill>
                <a:latin typeface="Garamond" pitchFamily="18" charset="0"/>
                <a:cs typeface="Arial" charset="0"/>
              </a:rPr>
              <a:t>Un paniere di vimini intrecciato conteneva dell’hashish</a:t>
            </a:r>
            <a:endParaRPr lang="it-IT" dirty="0"/>
          </a:p>
        </p:txBody>
      </p:sp>
      <p:sp>
        <p:nvSpPr>
          <p:cNvPr id="5" name="Rettangolo 4"/>
          <p:cNvSpPr/>
          <p:nvPr/>
        </p:nvSpPr>
        <p:spPr>
          <a:xfrm>
            <a:off x="7164288" y="6165304"/>
            <a:ext cx="12199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400" b="1" dirty="0">
                <a:latin typeface="Garamond" pitchFamily="18" charset="0"/>
                <a:cs typeface="Arial" charset="0"/>
              </a:rPr>
              <a:t>Foto H. Frost</a:t>
            </a:r>
            <a:endParaRPr lang="it-IT" sz="1400" b="1" dirty="0">
              <a:latin typeface="Garamond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303</Words>
  <Application>Microsoft Office PowerPoint</Application>
  <PresentationFormat>Presentazione su schermo (4:3)</PresentationFormat>
  <Paragraphs>28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Purpura</dc:creator>
  <cp:lastModifiedBy>Purpura</cp:lastModifiedBy>
  <cp:revision>4</cp:revision>
  <dcterms:created xsi:type="dcterms:W3CDTF">2014-01-22T21:44:30Z</dcterms:created>
  <dcterms:modified xsi:type="dcterms:W3CDTF">2014-01-22T22:24:57Z</dcterms:modified>
</cp:coreProperties>
</file>