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1CA08-A635-4E0C-8DE7-F5BA8E41E1D5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AF4F-9E87-46CF-B010-FE22231C36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F4F-9E87-46CF-B010-FE22231C36AD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41E0-D3A5-496D-85CA-136C468BEED9}" type="datetimeFigureOut">
              <a:rPr lang="it-IT" smtClean="0"/>
              <a:pPr/>
              <a:t>24/01/2014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288E-5A88-4479-8FB5-9BBBD58D311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Users\Purpura\Desktop\Archaeogate\subacquea\ANCORE\img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987929"/>
            <a:ext cx="5129511" cy="3737215"/>
          </a:xfrm>
          <a:prstGeom prst="rect">
            <a:avLst/>
          </a:prstGeom>
          <a:noFill/>
        </p:spPr>
      </p:pic>
      <p:pic>
        <p:nvPicPr>
          <p:cNvPr id="53250" name="Picture 2" descr="C:\Users\Purpura\Desktop\Archaeogate\ITEMS\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851920" y="332656"/>
            <a:ext cx="147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Le ancore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7504" y="4941168"/>
            <a:ext cx="8892480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In alto a sinistra: la più rudimentale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delLe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ancore litiche.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 destra: ipotetica ricostruzione di un raro reperto litico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con più fori come ancora per fondali sabbiosi.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In basso: semiceppi plumbei e litici inseriti tra assi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(disegno di Franco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Papò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modificato)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Purpura\Desktop\Archaeogate\subacquea\ANCORE\img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342782"/>
            <a:ext cx="3744416" cy="438798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611560" y="5157192"/>
            <a:ext cx="7958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del relitto di Ma'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agan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Michael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Rosloff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one-armed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anchor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of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c. 400 BCE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from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the Ma'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agan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Michael vessel, Israel. 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preliminary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report, IJNA, 20, 3, 1991, p. 224, fig. 2) 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Purpura\Desktop\Archaeogate\subacquea\ANCORE\img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332656"/>
            <a:ext cx="3168352" cy="44209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0" y="5103674"/>
            <a:ext cx="9144000" cy="149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0463" algn="l"/>
              </a:tabLst>
            </a:pP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Anfora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attica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a figure nere (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British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Museum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) della fine del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VI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sec. a.C. Si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noti 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l'ancora a doppia marra e ceppo dipinta sullo scudo di uno dei guerrieri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Gianfrotta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Archeologia subacquea.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Storia, tecniche, scoperte e relitti, Milano, 1981, p. 301)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Purpura\Desktop\Archaeogate\subacquea\ANCORE\img\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16632"/>
            <a:ext cx="3240360" cy="46961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2123728" y="509795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Selinunte.</a:t>
            </a:r>
          </a:p>
          <a:p>
            <a:pPr lvl="0"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Ceppi 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litici di ancore infissi nel recinto del santuario di Zeus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Meilichios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11130" y="6314173"/>
            <a:ext cx="422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i="1" dirty="0">
                <a:latin typeface="Garamond" pitchFamily="18" charset="0"/>
              </a:rPr>
              <a:t>Foto di Michele Purpura</a:t>
            </a:r>
            <a:endParaRPr lang="it-IT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84335" y="5157192"/>
            <a:ext cx="71320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Gravisca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Ceppo litico d'ancora del mercante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egineta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Sostrato dedicato ad Apollo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tra la fine del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VI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, inizi del V sec. a.C.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(da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Gianfrotta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, First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elements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for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the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dating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of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stone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anchor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stocks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IJNA, 6, 4, 1977, p. 288, fig. 4)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it-IT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Purpura\Desktop\Archaeogate\subacquea\ANCORE\img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344142"/>
            <a:ext cx="2520280" cy="46385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Purpura\Desktop\Archaeogate\subacquea\ANCORE\img\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785690"/>
            <a:ext cx="4824536" cy="32669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2411760" y="444988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Secca Formica di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Porticello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. Ceppo arcaico in marmo bianco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688632" y="6372036"/>
            <a:ext cx="3635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Purpura\Desktop\Archaeogate\subacquea\ANCORE\img\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620688"/>
            <a:ext cx="5256584" cy="35594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5895974" y="6444044"/>
            <a:ext cx="3428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i="1" dirty="0">
                <a:latin typeface="Garamond" pitchFamily="18" charset="0"/>
              </a:rPr>
              <a:t>Foto di Alessandro Purpura</a:t>
            </a:r>
            <a:endParaRPr lang="it-IT" sz="1600" b="1" dirty="0"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4509120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Il ceppo arcaico in marmo bianco della Secca Formica di 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Porticello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appare corroso negli strati ricchi di calcite. 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Purpura\Desktop\Archaeogate\subacquea\ANCORE\img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88640"/>
            <a:ext cx="3168352" cy="43601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331640" y="4964975"/>
            <a:ext cx="6714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Ceppo plumbeo con perno ligneo di fissaggio al fusto. In tal caso il legno, se conservato, può consentire la datazione dell'ancora con il metodo del C 14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(disegno di Franco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Papò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modificato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).</a:t>
            </a:r>
            <a:endParaRPr lang="it-IT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urpura\Desktop\Archaeogate\subacquea\ANCORE\img\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1635" y="116632"/>
            <a:ext cx="5010645" cy="482453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899592" y="525300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Isola di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Berlenga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 (Portogallo). Recupero di ceppi plumbei.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Uno di questi ceppi è stato datato tra la fine del V 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e la metà del IV sec. a.C. in base alle analisi del C 14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[da: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Correio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 de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Arqueonautica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, I, 1 (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outubro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 1992), pp. 8, modificate]. 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Purpura\Desktop\Archaeogate\subacquea\ANCORE\img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76672"/>
            <a:ext cx="3096344" cy="4222287"/>
          </a:xfrm>
          <a:prstGeom prst="rect">
            <a:avLst/>
          </a:prstGeom>
          <a:noFill/>
          <a:ln w="12700">
            <a:solidFill>
              <a:srgbClr val="800000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-252535" y="5180999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litica con fori per l'inserimento delle marre e di un ceppo ligneo da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Dorset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(Inghilterra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).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(da: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Markey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An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inscribed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stone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anchor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from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Dorset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IJNA, 26, 2, 1977, p. 129, fig. 3, modificata). 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Purpura\Desktop\Archaeogate\subacquea\ANCORE\img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16632"/>
            <a:ext cx="3263403" cy="475252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43808" y="51571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lignea con ceppo mobile in piombo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(disegno di Franco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Papò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modificato)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Purpura\Desktop\Archaeogate\subacquea\ANCORE\img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35581"/>
            <a:ext cx="2808312" cy="419151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6215062" y="6167045"/>
            <a:ext cx="292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47864" y="486916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Antiquarium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di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Terrasini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(Palermo)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litica da Torre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Molinazzo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Purpura\Desktop\Archaeogate\subacquea\ANCORE\img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548680"/>
            <a:ext cx="3524544" cy="403244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563888" y="486916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Nomenclatura dell'ancora</a:t>
            </a:r>
            <a:r>
              <a:rPr lang="it-IT" sz="2000" b="1" dirty="0" smtClean="0">
                <a:solidFill>
                  <a:srgbClr val="800000"/>
                </a:solidFill>
                <a:latin typeface="Garamond" pitchFamily="18" charset="0"/>
              </a:rPr>
              <a:t>.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5220072" y="6093296"/>
            <a:ext cx="4104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Purpura\Desktop\Archaeogate\subacquea\ANCORE\img\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840415"/>
            <a:ext cx="5184575" cy="33773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835696" y="4797152"/>
            <a:ext cx="537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Mensun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Bound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osserva sui fondali delle Isole Eolie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un ceppo con perno plumbeo di fissaggio al fusto.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Purpura\Desktop\Archaeogate\subacquea\ANCORE\img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908720"/>
            <a:ext cx="4977024" cy="33843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043608" y="4725144"/>
            <a:ext cx="7556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Caldura,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Cefalù.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Contromarra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plumbea con resti del fusto e delle marre lignee di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un'ancora di età greco-romana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32449" y="6453336"/>
            <a:ext cx="5292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Purpura\Desktop\Archaeogate\subacquea\ANCORE\img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65321"/>
            <a:ext cx="2736304" cy="40437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275856" y="4869160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Terrasini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Puntale in bronzo di un'ancora greco-romana.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28184" y="6167045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rpura\Desktop\Archaeogate\subacquea\ANCORE\img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2141" y="692696"/>
            <a:ext cx="7221855" cy="352839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547664" y="486916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Ancora lignea con ceppo plumbeo, caratterizzato da una cassetta senza perno di fissaggio al fusto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(disegno Franco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Papò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, modificato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  <a:cs typeface="Arial" pitchFamily="34" charset="0"/>
              </a:rPr>
              <a:t>).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Purpura\Desktop\Archaeogate\subacquea\ANCORE\img\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491743"/>
            <a:ext cx="2952328" cy="41195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0" y="5229200"/>
            <a:ext cx="9324528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Ancora di ferro del tipo "a freccia" della fine del IV, inizi del III sec. a.C. da </a:t>
            </a:r>
            <a:r>
              <a:rPr lang="it-IT" sz="1600" b="1" dirty="0" err="1" smtClean="0">
                <a:solidFill>
                  <a:srgbClr val="800000"/>
                </a:solidFill>
                <a:latin typeface="Garamond" pitchFamily="18" charset="0"/>
              </a:rPr>
              <a:t>Montecristo</a:t>
            </a: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. </a:t>
            </a:r>
            <a:b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Appaiono concrezionate insieme all'ancora alcune ciotole a vernice nera, un vaso di terracotta a bocca larga ed un'anfora greco italica.</a:t>
            </a:r>
            <a:b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(da </a:t>
            </a:r>
            <a:r>
              <a:rPr lang="it-IT" sz="1600" b="1" dirty="0" err="1" smtClean="0">
                <a:solidFill>
                  <a:srgbClr val="800000"/>
                </a:solidFill>
                <a:latin typeface="Garamond" pitchFamily="18" charset="0"/>
              </a:rPr>
              <a:t>Gianfrotta</a:t>
            </a: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, Archeologia </a:t>
            </a:r>
            <a:r>
              <a:rPr lang="it-IT" sz="1600" b="1" dirty="0" err="1" smtClean="0">
                <a:solidFill>
                  <a:srgbClr val="800000"/>
                </a:solidFill>
                <a:latin typeface="Garamond" pitchFamily="18" charset="0"/>
              </a:rPr>
              <a:t>subacquea.Storia</a:t>
            </a: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, tecniche, scoperte e relitti, Milano, 1981, p. 307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Purpura\Desktop\Archaeogate\subacquea\ANCORE\img\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084831"/>
            <a:ext cx="6464718" cy="299224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2267744" y="4509120"/>
            <a:ext cx="53285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b="1" dirty="0" smtClean="0">
                <a:solidFill>
                  <a:srgbClr val="800000"/>
                </a:solidFill>
                <a:latin typeface="Garamond" pitchFamily="18" charset="0"/>
              </a:rPr>
              <a:t>Evoluzione dell'ancora di ferro</a:t>
            </a:r>
            <a:br>
              <a:rPr lang="it-IT" sz="1700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700" b="1" dirty="0" smtClean="0">
                <a:solidFill>
                  <a:srgbClr val="800000"/>
                </a:solidFill>
                <a:latin typeface="Garamond" pitchFamily="18" charset="0"/>
              </a:rPr>
              <a:t>A - Età ellenistica e romano repubblicana. B - Età imperiale. C - Età tardo imperiale.</a:t>
            </a:r>
            <a:br>
              <a:rPr lang="it-IT" sz="1700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700" b="1" dirty="0" smtClean="0">
                <a:solidFill>
                  <a:srgbClr val="800000"/>
                </a:solidFill>
                <a:latin typeface="Garamond" pitchFamily="18" charset="0"/>
              </a:rPr>
              <a:t>D - Età tardo romana e bizantina. E - Età bizantina ed araba. 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urpura\Desktop\Archaeogate\subacquea\ANCORE\img\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836712"/>
            <a:ext cx="4752528" cy="32996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563888" y="4293096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Ustica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Punta S. Paolo. Ancora in ferro di tipo islamico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(VII-XI sec. d.C.)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3968" y="6433591"/>
            <a:ext cx="4860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Purpura\Desktop\Archaeogate\subacquea\ANCORE\img\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32656"/>
            <a:ext cx="2952328" cy="411952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331640" y="4653136"/>
            <a:ext cx="72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Cefalù, Caldura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Fusto ligneo d'ancora con colletto plumbeo per l'inserimento di un ceppo, probabilmente di legno.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67944" y="6381328"/>
            <a:ext cx="5004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Purpura\Desktop\Archaeogate\subacquea\ANCORE\img\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587179"/>
            <a:ext cx="2592288" cy="384993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539552" y="488193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Cefalù, Caldura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Il fusto dell'ancora era stato ricavato da un legno riutilizzato,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forse la pala di un remo.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11960" y="6381328"/>
            <a:ext cx="488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68791" y="5169966"/>
            <a:ext cx="60561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Attrezzo per la pesca del corallo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Al centro una pietra con fori, assai simile ad un'ancora litica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(disegno di Mario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Galasso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)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it-IT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Purpura\Desktop\Archaeogate\subacquea\ANCORE\img\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60648"/>
            <a:ext cx="3168352" cy="452621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Purpura\Desktop\Archaeogate\subacquea\ANCORE\img\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188640"/>
            <a:ext cx="2880320" cy="42357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491880" y="4581128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Museo Archeologico Regionale. Ancora in terracotta.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11960" y="6402814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Purpura\Desktop\Archaeogate\subacquea\ANCORE\img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196752"/>
            <a:ext cx="5040560" cy="220344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979712" y="407707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800000"/>
                </a:solidFill>
                <a:latin typeface="Garamond" pitchFamily="18" charset="0"/>
              </a:rPr>
              <a:t>Terrasini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, Palermo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Ceppo plumbeo intenzionalmente arcuato. 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65712" y="6237312"/>
            <a:ext cx="487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Purpura\Desktop\Archaeogate\subacquea\ANCORE\img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260648"/>
            <a:ext cx="3024336" cy="45593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491880" y="508518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Ceppo plumbeo deformato per trazione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372200" y="6309320"/>
            <a:ext cx="3212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Luca </a:t>
            </a:r>
            <a:r>
              <a:rPr lang="it-IT" sz="1600" b="1" i="1" dirty="0" err="1" smtClean="0">
                <a:solidFill>
                  <a:prstClr val="black"/>
                </a:solidFill>
                <a:latin typeface="Garamond" pitchFamily="18" charset="0"/>
              </a:rPr>
              <a:t>Sonnino</a:t>
            </a:r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it-IT" sz="1600" b="1" i="1" dirty="0" err="1" smtClean="0">
                <a:solidFill>
                  <a:prstClr val="black"/>
                </a:solidFill>
                <a:latin typeface="Garamond" pitchFamily="18" charset="0"/>
              </a:rPr>
              <a:t>Sorisio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Purpura\Desktop\Archaeogate\subacquea\ANCORE\img\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495394"/>
            <a:ext cx="4968552" cy="33644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979712" y="42210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Selinunte.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Ceppo plumbeo decorato con astragali.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11960" y="6402814"/>
            <a:ext cx="5076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latin typeface="Garamond" pitchFamily="18" charset="0"/>
              </a:rPr>
              <a:t>Foto di Alessandro Purpura e Gianfranco Purpura</a:t>
            </a:r>
            <a:r>
              <a:rPr lang="it-IT" sz="1600" b="1" dirty="0" smtClean="0"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Purpura\Desktop\Archaeogate\subacquea\ANCORE\img\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548680"/>
            <a:ext cx="5238266" cy="34123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810496" y="6381328"/>
            <a:ext cx="501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i="1" dirty="0" smtClean="0">
                <a:latin typeface="Garamond" pitchFamily="18" charset="0"/>
              </a:rPr>
              <a:t>Foto di Gianfranco Purpura</a:t>
            </a:r>
            <a:r>
              <a:rPr lang="it-IT" sz="1600" b="1" dirty="0" smtClean="0"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9597" y="4221088"/>
            <a:ext cx="8270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Museo Archeologico Regionale. Ceppi plumbei genericamente provenienti dai fondali della Sicilia Occidentale, privi ormai di precise indicazioni di rinvenimento.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Purpura\Desktop\Archaeogate\subacquea\ANCORE\img\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595177"/>
            <a:ext cx="4896544" cy="3315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0" y="42930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Selinunte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Ceppo d'ancora plumbea con cassetta con perno di piombo di fissaggio al fusto.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Si tratta del tipo più comune d'ancora di età greco romana.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Dopo l'entusiasmo del recupero, reperti come questo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privi di decorazioni o iscrizioni, vengono alquanto trascurati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16216" y="6453336"/>
            <a:ext cx="26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Gianfranco Purpura</a:t>
            </a:r>
            <a:r>
              <a:rPr lang="it-IT" sz="16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Purpura\Desktop\Archaeogate\subacquea\ANCORE\img\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620688"/>
            <a:ext cx="5040560" cy="32691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2555776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Magazzino di un museo con una serie di ancore radunate insieme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E' evidente che reperti tolti da un contesto, frequentemente non esattamente rilevato, possono fornire solo scarse informazioni. 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1" y="5013176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Rinvenimento di un ceppo di un'ancora plumbea sulla sommità di una secca.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Nonostante le secche siano ubicate in mare aperto, sovente ivi si rinvengono ancore perdute dalle navi antiche, che per la profondità dei fondali circostanti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erano costrette ad ancorarsi sulla sommità.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it-IT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Purpura\Desktop\Archaeogate\subacquea\ANCORE\img\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292152"/>
            <a:ext cx="2698860" cy="42169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Purpura\Desktop\Archaeogate\subacquea\ANCORE\img\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764704"/>
            <a:ext cx="5034432" cy="338026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115616" y="4593902"/>
            <a:ext cx="6971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Capo Zafferano, Palermo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Rinvenimento di un ceppo plumbeo di età greco romana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ad oltre trenta metri di profondità.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43301" y="6488668"/>
            <a:ext cx="4000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Marcello Vinciguerra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Purpura\Desktop\Archaeogate\subacquea\ANCORE\img\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620688"/>
            <a:ext cx="4912410" cy="33123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899592" y="4543960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Capo Zafferano, Palermo.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Recupero del ceppo Non è opportuno recuperare antiche ancore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senza prima aver effettuato accurati rilievi.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Potrebbe esser inconsapevolmente rimosso un prezioso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indizio relativo all'ubicazione di un relitto o di altre parti dell'ancora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03408" y="6361583"/>
            <a:ext cx="2697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600" b="1" i="1" dirty="0" smtClean="0">
                <a:latin typeface="Garamond" pitchFamily="18" charset="0"/>
              </a:rPr>
              <a:t>Foto di Marcello Vinciguerra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33096" y="5624080"/>
            <a:ext cx="6679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Valletta. Museo Nazionale Archeologico di Malta.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Gerhard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Kapitan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 osserva il più grande ceppo plumbeo finora noto 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(lunghezza m. 4,20 e di c. 1860 kg di peso) 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(da: 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The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Mariner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's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Mirror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, 68, 3, 1982, p. 271, fig. 6).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it-IT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Purpura\Desktop\Archaeogate\subacquea\ANCORE\img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16632"/>
            <a:ext cx="3024336" cy="53370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urpura\Desktop\Archaeogate\subacquea\ANCORE\img\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692696"/>
            <a:ext cx="4968552" cy="33218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539552" y="4509120"/>
            <a:ext cx="821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Cefalù, Caldura.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Una delle ancore di ferro del relitto bizantino.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E' probabile che, ignorando il collegamento con il relitto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anche quest'ancora sia stata incautamente recuperata.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26324" y="6381328"/>
            <a:ext cx="2970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Alessandro Purpura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Purpura\Desktop\Archaeogate\subacquea\ANCORE\img\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692696"/>
            <a:ext cx="4896544" cy="33016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0" y="426696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Cefalù, Caldura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Ancora lignea di età greco romana.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E' possibile che originariamente quest'ancora sia stata dotata nel momento del primo rinvenimento anche del ceppo plumbeo, inconsapevolmente rimosso da trafugatori, essendo la parte lignea interamente ricoperta dalla sabbia.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La frattura che si constata nel fusto sembra trovare tale spiegazione.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28184" y="6309320"/>
            <a:ext cx="2582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Alessandro Purpura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Purpura\Desktop\Archaeogate\subacquea\ANCORE\img\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836712"/>
            <a:ext cx="5544616" cy="365944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619672" y="4797152"/>
            <a:ext cx="607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Trapani, Tonnara di </a:t>
            </a:r>
            <a:r>
              <a:rPr lang="it-IT" b="1" dirty="0" err="1" smtClean="0">
                <a:solidFill>
                  <a:srgbClr val="800000"/>
                </a:solidFill>
                <a:latin typeface="Garamond" pitchFamily="18" charset="0"/>
              </a:rPr>
              <a:t>Bonagia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.</a:t>
            </a:r>
            <a:b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La struttura di ferro ed il ceppo di legno delle ancore moderne delle barche della tonnara costituiscono l'estremo capovolgimento di una pratica antica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66320" y="6381328"/>
            <a:ext cx="473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Garamond" pitchFamily="18" charset="0"/>
              </a:rPr>
              <a:t>Foto di Gianfranco Purpura</a:t>
            </a:r>
            <a:r>
              <a:rPr lang="it-IT" sz="16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it-IT" sz="1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Purpura\Desktop\Archaeogate\subacquea\ANCORE\img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416185"/>
            <a:ext cx="5328592" cy="351687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851920" y="6309320"/>
            <a:ext cx="5559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27784" y="4221088"/>
            <a:ext cx="411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Museo Archeologico Regionale di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Ancore litiche provenienti dalle coste della Sicilia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occidentale.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8846" y="5229200"/>
            <a:ext cx="8665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Le ancore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In alto: ancora litica con pioli lignei. In basso: ancora litica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con pioli ed un bastone per favorire l'abbattimento sul fondale e l'aggancio delle marre</a:t>
            </a:r>
            <a:b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(disegno di Franco </a:t>
            </a:r>
            <a:r>
              <a:rPr kumimoji="0" lang="it-IT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Papò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ramond" pitchFamily="18" charset="0"/>
                <a:cs typeface="Arial" pitchFamily="34" charset="0"/>
              </a:rPr>
              <a:t>, modificato).</a:t>
            </a:r>
            <a:endParaRPr kumimoji="0" lang="it-IT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Users\Purpura\Desktop\Archaeogate\subacquea\ANCORE\img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299571"/>
            <a:ext cx="3456384" cy="4670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Purpura\Desktop\Archaeogate\subacquea\ANCORE\img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836712"/>
            <a:ext cx="2450432" cy="36941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067945" y="6381328"/>
            <a:ext cx="5076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9632" y="4892967"/>
            <a:ext cx="6879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Museo Archeologico Regionale di 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Palermo.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litica con un foro per l'inserimento di un ceppo ligneo. 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Purpura\Desktop\Archaeogate\subacquea\ANCORE\img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764704"/>
            <a:ext cx="6048672" cy="30243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553744" y="6381328"/>
            <a:ext cx="4590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latin typeface="Garamond" pitchFamily="18" charset="0"/>
              </a:rPr>
              <a:t>Foto di Alessandro Purpura e Gianfranco Purpura</a:t>
            </a:r>
            <a:r>
              <a:rPr lang="it-IT" sz="1600" b="1" dirty="0">
                <a:latin typeface="Garamond" pitchFamily="18" charset="0"/>
              </a:rPr>
              <a:t> 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43608" y="429309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Museo Archeologico di Reggio </a:t>
            </a:r>
            <a:r>
              <a:rPr lang="it-IT" sz="1600" b="1" dirty="0" smtClean="0">
                <a:solidFill>
                  <a:srgbClr val="800000"/>
                </a:solidFill>
                <a:latin typeface="Garamond" pitchFamily="18" charset="0"/>
              </a:rPr>
              <a:t>Calabria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Ceppi litici di età arcaica (VI-V sec. a.C.) in marmo dell'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Imettio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b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(da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Gianfrotta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, First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elements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for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the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dating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of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stone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anchor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stocks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, IJNA, 6, 4, 1977, p. 291, fig. 9)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Purpura\Desktop\Archaeogate\subacquea\ANCORE\img\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332656"/>
            <a:ext cx="3289325" cy="45685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827584" y="516996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Relitto di Ma'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agan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Michael (Israele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).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Ancora lignea ad uncino</a:t>
            </a:r>
            <a:br>
              <a:rPr lang="it-IT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(da: </a:t>
            </a:r>
            <a:r>
              <a:rPr lang="it-IT" b="1" i="1" dirty="0">
                <a:solidFill>
                  <a:srgbClr val="800000"/>
                </a:solidFill>
                <a:latin typeface="Garamond" pitchFamily="18" charset="0"/>
              </a:rPr>
              <a:t>The Ma'</a:t>
            </a:r>
            <a:r>
              <a:rPr lang="it-IT" b="1" i="1" dirty="0" err="1">
                <a:solidFill>
                  <a:srgbClr val="800000"/>
                </a:solidFill>
                <a:latin typeface="Garamond" pitchFamily="18" charset="0"/>
              </a:rPr>
              <a:t>agan</a:t>
            </a:r>
            <a:r>
              <a:rPr lang="it-IT" b="1" i="1" dirty="0">
                <a:solidFill>
                  <a:srgbClr val="800000"/>
                </a:solidFill>
                <a:latin typeface="Garamond" pitchFamily="18" charset="0"/>
              </a:rPr>
              <a:t> Michael </a:t>
            </a:r>
            <a:r>
              <a:rPr lang="it-IT" b="1" i="1" dirty="0" err="1">
                <a:solidFill>
                  <a:srgbClr val="800000"/>
                </a:solidFill>
                <a:latin typeface="Garamond" pitchFamily="18" charset="0"/>
              </a:rPr>
              <a:t>Ship</a:t>
            </a:r>
            <a:r>
              <a:rPr lang="it-IT" b="1" i="1" dirty="0">
                <a:solidFill>
                  <a:srgbClr val="800000"/>
                </a:solidFill>
                <a:latin typeface="Garamond" pitchFamily="18" charset="0"/>
              </a:rPr>
              <a:t> Project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Univ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.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of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Haifa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468</Words>
  <Application>Microsoft Office PowerPoint</Application>
  <PresentationFormat>Presentazione su schermo (4:3)</PresentationFormat>
  <Paragraphs>70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Purpura</dc:creator>
  <cp:lastModifiedBy>Purpura</cp:lastModifiedBy>
  <cp:revision>13</cp:revision>
  <dcterms:created xsi:type="dcterms:W3CDTF">2014-01-24T17:33:45Z</dcterms:created>
  <dcterms:modified xsi:type="dcterms:W3CDTF">2014-01-24T20:33:16Z</dcterms:modified>
</cp:coreProperties>
</file>